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77" r:id="rId1"/>
  </p:sldMasterIdLst>
  <p:notesMasterIdLst>
    <p:notesMasterId r:id="rId21"/>
  </p:notesMasterIdLst>
  <p:sldIdLst>
    <p:sldId id="256" r:id="rId2"/>
    <p:sldId id="257" r:id="rId3"/>
    <p:sldId id="258" r:id="rId4"/>
    <p:sldId id="288" r:id="rId5"/>
    <p:sldId id="289" r:id="rId6"/>
    <p:sldId id="291" r:id="rId7"/>
    <p:sldId id="290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87" r:id="rId20"/>
  </p:sldIdLst>
  <p:sldSz cx="12192000" cy="6858000"/>
  <p:notesSz cx="6858000" cy="9144000"/>
  <p:embeddedFontLst>
    <p:embeddedFont>
      <p:font typeface="DengXian" panose="02010600030101010101" pitchFamily="2" charset="-122"/>
      <p:regular r:id="rId22"/>
      <p:bold r:id="rId23"/>
    </p:embeddedFont>
    <p:embeddedFont>
      <p:font typeface="DengXian" panose="02010600030101010101" pitchFamily="2" charset="-122"/>
      <p:regular r:id="rId22"/>
      <p:bold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A6F"/>
    <a:srgbClr val="D5962D"/>
    <a:srgbClr val="F2B718"/>
    <a:srgbClr val="0071BD"/>
    <a:srgbClr val="762387"/>
    <a:srgbClr val="D84D11"/>
    <a:srgbClr val="70AE47"/>
    <a:srgbClr val="EE7D31"/>
    <a:srgbClr val="CA8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6"/>
    <p:restoredTop sz="94675"/>
  </p:normalViewPr>
  <p:slideViewPr>
    <p:cSldViewPr snapToGrid="0" snapToObjects="1">
      <p:cViewPr varScale="1">
        <p:scale>
          <a:sx n="157" d="100"/>
          <a:sy n="157" d="100"/>
        </p:scale>
        <p:origin x="9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C683D-7757-C54E-93D5-98EC2F3E2EA1}" type="datetimeFigureOut">
              <a:rPr kumimoji="1" lang="zh-CN" altLang="en-US" smtClean="0"/>
              <a:t>2022/8/16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5B8FA-E4D8-A54A-9FF6-073C7092AC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098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5B8FA-E4D8-A54A-9FF6-073C7092AC3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243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37FC1-F7C3-7146-983E-AFC0B29F9F03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A621-8229-1D4C-8E06-768AEA924C55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3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3073-4D24-AC45-B412-B6E4C07A3126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9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D3F34-C065-CD4B-ABB9-3B79BD56DA47}" type="datetime1">
              <a:rPr lang="zh-CN" altLang="en-US" smtClean="0"/>
              <a:t>2022/8/16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0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507-05DA-E94A-B919-F72188B1DFEB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3E51-99B1-2942-9BCF-BE7F81F6CF5F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5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EDE-9C8C-8241-9DB7-48B2E60FB70E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7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4206-9A97-DB4E-9E75-F01E5378247E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3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2C3B-C514-3C43-898B-AE17B476F81B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6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E5E9-D003-CC42-AFA7-A35A4656AADF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2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2E4A-D14A-6543-9600-E2647BB50E22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0F170A4A-FB4C-0C4F-9471-4981233EE6D5}" type="datetime1">
              <a:rPr lang="zh-CN" altLang="en-US" smtClean="0"/>
              <a:t>2022/8/16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6" r:id="rId6"/>
    <p:sldLayoutId id="2147483771" r:id="rId7"/>
    <p:sldLayoutId id="2147483772" r:id="rId8"/>
    <p:sldLayoutId id="2147483773" r:id="rId9"/>
    <p:sldLayoutId id="2147483775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4800" b="1" i="0" kern="1200" cap="none" spc="1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300" kern="1200" spc="9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 spc="9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 spc="9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9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9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FE3898-6A00-EBBF-E4FA-D26C0FB3BD0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84036" y="1636040"/>
            <a:ext cx="9023927" cy="2058761"/>
          </a:xfrm>
        </p:spPr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kumimoji="1" lang="en-US" altLang="zh-CN" sz="4600" dirty="0">
                <a:latin typeface="Arial Hebrew Scholar" pitchFamily="2" charset="-79"/>
                <a:cs typeface="Arial Hebrew Scholar" pitchFamily="2" charset="-79"/>
              </a:rPr>
              <a:t>On the Robotic Uncertainty of Fully Autonomous Traffic</a:t>
            </a:r>
            <a:endParaRPr kumimoji="1" lang="zh-CN" altLang="en-US" sz="4600" dirty="0"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7" name="图片 6" descr="图形用户界面, 文本&#10;&#10;描述已自动生成">
            <a:extLst>
              <a:ext uri="{FF2B5EF4-FFF2-40B4-BE49-F238E27FC236}">
                <a16:creationId xmlns:a16="http://schemas.microsoft.com/office/drawing/2014/main" id="{117948D2-01CA-9EF9-F077-5A22773F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5878944"/>
            <a:ext cx="7531100" cy="9975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7251E56-070E-6525-D598-B05B5388CA62}"/>
              </a:ext>
            </a:extLst>
          </p:cNvPr>
          <p:cNvSpPr/>
          <p:nvPr/>
        </p:nvSpPr>
        <p:spPr>
          <a:xfrm>
            <a:off x="7388029" y="5880199"/>
            <a:ext cx="4812064" cy="997528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F644E4B-BD04-F765-A9F5-F387DF285954}"/>
              </a:ext>
            </a:extLst>
          </p:cNvPr>
          <p:cNvSpPr txBox="1"/>
          <p:nvPr/>
        </p:nvSpPr>
        <p:spPr>
          <a:xfrm>
            <a:off x="4464751" y="3694801"/>
            <a:ext cx="32624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LI, </a:t>
            </a:r>
            <a:r>
              <a:rPr kumimoji="1"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Hangyu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hangyu.li@connect.ust.hk</a:t>
            </a:r>
          </a:p>
          <a:p>
            <a:pPr algn="ctr"/>
            <a:endParaRPr kumimoji="1" lang="en-US" altLang="zh-CN" i="1" dirty="0">
              <a:latin typeface="Arial Hebrew Scholar" pitchFamily="2" charset="-79"/>
              <a:cs typeface="Arial Hebrew Scholar" pitchFamily="2" charset="-79"/>
            </a:endParaRPr>
          </a:p>
          <a:p>
            <a:pPr algn="ctr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Advised by Dr. SUN,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Xiaotong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2B73A45-BEC8-CAA8-76D7-757C4BB1FFB4}"/>
              </a:ext>
            </a:extLst>
          </p:cNvPr>
          <p:cNvSpPr/>
          <p:nvPr/>
        </p:nvSpPr>
        <p:spPr>
          <a:xfrm>
            <a:off x="4464751" y="5878945"/>
            <a:ext cx="3262496" cy="997527"/>
          </a:xfrm>
          <a:prstGeom prst="rect">
            <a:avLst/>
          </a:prstGeom>
          <a:solidFill>
            <a:srgbClr val="CA8523"/>
          </a:solidFill>
          <a:ln>
            <a:solidFill>
              <a:srgbClr val="CA85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CTS2022</a:t>
            </a:r>
            <a:b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August 15-16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45B2CFB-2120-D134-2E8D-058D97067ED0}"/>
              </a:ext>
            </a:extLst>
          </p:cNvPr>
          <p:cNvSpPr txBox="1"/>
          <p:nvPr/>
        </p:nvSpPr>
        <p:spPr>
          <a:xfrm>
            <a:off x="8045767" y="6054542"/>
            <a:ext cx="3425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Transportation Thrust</a:t>
            </a:r>
          </a:p>
          <a:p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Hub, HKUST(GZ)</a:t>
            </a:r>
          </a:p>
        </p:txBody>
      </p:sp>
    </p:spTree>
    <p:extLst>
      <p:ext uri="{BB962C8B-B14F-4D97-AF65-F5344CB8AC3E}">
        <p14:creationId xmlns:p14="http://schemas.microsoft.com/office/powerpoint/2010/main" val="3434940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 Model – Safety measurement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E8E5834-5CB1-153E-7806-6BB8904DFFAC}"/>
              </a:ext>
            </a:extLst>
          </p:cNvPr>
          <p:cNvGrpSpPr/>
          <p:nvPr/>
        </p:nvGrpSpPr>
        <p:grpSpPr>
          <a:xfrm>
            <a:off x="1822151" y="1106615"/>
            <a:ext cx="6795426" cy="2496126"/>
            <a:chOff x="3330800" y="1791855"/>
            <a:chExt cx="6795426" cy="2496126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FE77040-3054-5BB8-450B-158DDE08B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93" t="10694" b="10418"/>
            <a:stretch/>
          </p:blipFill>
          <p:spPr>
            <a:xfrm>
              <a:off x="3371620" y="1791855"/>
              <a:ext cx="6754606" cy="2496126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5027C57-FB37-D944-ADB1-15DD3A6695A8}"/>
                </a:ext>
              </a:extLst>
            </p:cNvPr>
            <p:cNvSpPr/>
            <p:nvPr/>
          </p:nvSpPr>
          <p:spPr>
            <a:xfrm>
              <a:off x="3836311" y="4128654"/>
              <a:ext cx="549404" cy="110836"/>
            </a:xfrm>
            <a:prstGeom prst="rect">
              <a:avLst/>
            </a:prstGeom>
            <a:solidFill>
              <a:srgbClr val="DA52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74DF951-0816-7859-9ABC-053E7ED44FC9}"/>
                </a:ext>
              </a:extLst>
            </p:cNvPr>
            <p:cNvSpPr txBox="1"/>
            <p:nvPr/>
          </p:nvSpPr>
          <p:spPr>
            <a:xfrm>
              <a:off x="5594475" y="2570349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Safe</a:t>
              </a:r>
              <a:r>
                <a:rPr kumimoji="1"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Region</a:t>
              </a:r>
              <a:endParaRPr kumimoji="1"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D594CEFD-BFC2-A172-7193-16D2DE45360E}"/>
                </a:ext>
              </a:extLst>
            </p:cNvPr>
            <p:cNvSpPr txBox="1"/>
            <p:nvPr/>
          </p:nvSpPr>
          <p:spPr>
            <a:xfrm>
              <a:off x="3330800" y="2434889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Collision</a:t>
              </a:r>
            </a:p>
            <a:p>
              <a:pPr algn="ctr"/>
              <a:r>
                <a: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Region</a:t>
              </a:r>
              <a:endParaRPr kumimoji="1"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直线连接符 32">
              <a:extLst>
                <a:ext uri="{FF2B5EF4-FFF2-40B4-BE49-F238E27FC236}">
                  <a16:creationId xmlns:a16="http://schemas.microsoft.com/office/drawing/2014/main" id="{DA6236FC-9346-54BB-A2EE-C5D318402EA5}"/>
                </a:ext>
              </a:extLst>
            </p:cNvPr>
            <p:cNvCxnSpPr/>
            <p:nvPr/>
          </p:nvCxnSpPr>
          <p:spPr>
            <a:xfrm flipH="1">
              <a:off x="4467724" y="2336796"/>
              <a:ext cx="8056" cy="1916660"/>
            </a:xfrm>
            <a:prstGeom prst="line">
              <a:avLst/>
            </a:prstGeom>
            <a:ln w="19050">
              <a:solidFill>
                <a:srgbClr val="3D94C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形 20" descr="汽车">
            <a:extLst>
              <a:ext uri="{FF2B5EF4-FFF2-40B4-BE49-F238E27FC236}">
                <a16:creationId xmlns:a16="http://schemas.microsoft.com/office/drawing/2014/main" id="{ABC564FA-A896-94A3-FA92-A5BB3AE90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49981" y="2683949"/>
            <a:ext cx="1238874" cy="1238874"/>
          </a:xfrm>
          <a:prstGeom prst="rect">
            <a:avLst/>
          </a:prstGeom>
        </p:spPr>
      </p:pic>
      <p:pic>
        <p:nvPicPr>
          <p:cNvPr id="22" name="图形 21" descr="汽车">
            <a:extLst>
              <a:ext uri="{FF2B5EF4-FFF2-40B4-BE49-F238E27FC236}">
                <a16:creationId xmlns:a16="http://schemas.microsoft.com/office/drawing/2014/main" id="{F1130BA2-1FCE-97C4-C5D4-B0955B3CE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393135" y="2691834"/>
            <a:ext cx="1238874" cy="1238874"/>
          </a:xfrm>
          <a:prstGeom prst="rect">
            <a:avLst/>
          </a:prstGeom>
        </p:spPr>
      </p:pic>
      <p:pic>
        <p:nvPicPr>
          <p:cNvPr id="23" name="图形 22" descr="汽车">
            <a:extLst>
              <a:ext uri="{FF2B5EF4-FFF2-40B4-BE49-F238E27FC236}">
                <a16:creationId xmlns:a16="http://schemas.microsoft.com/office/drawing/2014/main" id="{A7425F05-AA5D-0355-1E75-6448722D1B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785489" y="2683949"/>
            <a:ext cx="1238874" cy="1238874"/>
          </a:xfrm>
          <a:prstGeom prst="rect">
            <a:avLst/>
          </a:prstGeom>
        </p:spPr>
      </p:pic>
      <p:pic>
        <p:nvPicPr>
          <p:cNvPr id="24" name="图形 23" descr="汽车">
            <a:extLst>
              <a:ext uri="{FF2B5EF4-FFF2-40B4-BE49-F238E27FC236}">
                <a16:creationId xmlns:a16="http://schemas.microsoft.com/office/drawing/2014/main" id="{AECB82A4-DA07-DAA9-6A00-7EC59CA696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4159871" y="2683949"/>
            <a:ext cx="1238874" cy="1238874"/>
          </a:xfrm>
          <a:prstGeom prst="rect">
            <a:avLst/>
          </a:prstGeom>
        </p:spPr>
      </p:pic>
      <p:pic>
        <p:nvPicPr>
          <p:cNvPr id="25" name="图形 24" descr="汽车">
            <a:extLst>
              <a:ext uri="{FF2B5EF4-FFF2-40B4-BE49-F238E27FC236}">
                <a16:creationId xmlns:a16="http://schemas.microsoft.com/office/drawing/2014/main" id="{DF575764-9510-CF4E-7476-1D76FB1FB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690001" y="2688448"/>
            <a:ext cx="1238874" cy="123887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38D8DB5E-6032-D1B9-A4E9-30E27B6F7053}"/>
              </a:ext>
            </a:extLst>
          </p:cNvPr>
          <p:cNvSpPr txBox="1"/>
          <p:nvPr/>
        </p:nvSpPr>
        <p:spPr>
          <a:xfrm>
            <a:off x="579229" y="3584269"/>
            <a:ext cx="1380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1811A19-6295-3D15-9BBF-717AC48B9D3E}"/>
              </a:ext>
            </a:extLst>
          </p:cNvPr>
          <p:cNvSpPr txBox="1"/>
          <p:nvPr/>
        </p:nvSpPr>
        <p:spPr>
          <a:xfrm>
            <a:off x="3867016" y="3592154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Supposed</a:t>
            </a:r>
            <a:r>
              <a:rPr kumimoji="1"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30D3E82-447D-96A2-BD77-F404AFAB0631}"/>
              </a:ext>
            </a:extLst>
          </p:cNvPr>
          <p:cNvSpPr txBox="1"/>
          <p:nvPr/>
        </p:nvSpPr>
        <p:spPr>
          <a:xfrm>
            <a:off x="3237180" y="2412595"/>
            <a:ext cx="1845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kumimoji="1" lang="zh-CN" alt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Positions</a:t>
            </a:r>
            <a:endParaRPr kumimoji="1" lang="zh-CN" altLang="en-US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6EDDDFA3-9F13-9DC4-A1CB-3D22A08A5F55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2742456" y="2751149"/>
            <a:ext cx="1417413" cy="25487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C299D0C4-14A2-09A9-99D8-EB227EE3BCF2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913062" y="2751149"/>
            <a:ext cx="246807" cy="23139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F6080EA9-7637-205F-0973-386A7344A66A}"/>
              </a:ext>
            </a:extLst>
          </p:cNvPr>
          <p:cNvCxnSpPr>
            <a:cxnSpLocks/>
            <a:endCxn id="28" idx="2"/>
          </p:cNvCxnSpPr>
          <p:nvPr/>
        </p:nvCxnSpPr>
        <p:spPr>
          <a:xfrm flipH="1" flipV="1">
            <a:off x="4159869" y="2751149"/>
            <a:ext cx="1822987" cy="34729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7801875F-8D63-606A-DD8E-106349DE16D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1857"/>
          <a:stretch/>
        </p:blipFill>
        <p:spPr>
          <a:xfrm>
            <a:off x="800070" y="4218556"/>
            <a:ext cx="6719596" cy="13208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BA4C2F4-D24C-AD95-12DC-18B15607D4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9706" y="1730773"/>
            <a:ext cx="4847950" cy="3635963"/>
          </a:xfrm>
          <a:prstGeom prst="rect">
            <a:avLst/>
          </a:prstGeom>
        </p:spPr>
      </p:pic>
      <p:pic>
        <p:nvPicPr>
          <p:cNvPr id="41" name="图片 40" descr="图表, 表面图&#10;&#10;描述已自动生成">
            <a:extLst>
              <a:ext uri="{FF2B5EF4-FFF2-40B4-BE49-F238E27FC236}">
                <a16:creationId xmlns:a16="http://schemas.microsoft.com/office/drawing/2014/main" id="{C4524AF5-F973-065A-6A1B-320DC5928A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9464" y="1738572"/>
            <a:ext cx="4847950" cy="36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 Model – Collision-inclusive</a:t>
            </a:r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397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0BC3A970-A98D-9262-8EFD-C1C31BE5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85" y="1091420"/>
            <a:ext cx="6665294" cy="4998971"/>
          </a:xfrm>
          <a:prstGeom prst="rect">
            <a:avLst/>
          </a:prstGeom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BF81027B-4B25-646E-F91A-192A15FAC4D9}"/>
              </a:ext>
            </a:extLst>
          </p:cNvPr>
          <p:cNvSpPr txBox="1"/>
          <p:nvPr/>
        </p:nvSpPr>
        <p:spPr>
          <a:xfrm>
            <a:off x="8447609" y="4908142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 pitchFamily="2" charset="-79"/>
                <a:ea typeface="等线" panose="02010600030101010101" pitchFamily="2" charset="-122"/>
                <a:cs typeface="Arial Hebrew Scholar" pitchFamily="2" charset="-79"/>
              </a:rPr>
              <a:t>Collision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Hebrew Scholar" pitchFamily="2" charset="-79"/>
              <a:ea typeface="等线" panose="02010600030101010101" pitchFamily="2" charset="-122"/>
              <a:cs typeface="Arial Hebrew Scholar" pitchFamily="2" charset="-79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A01FBC98-FCF1-F2D0-AF0A-5F8312981E83}"/>
              </a:ext>
            </a:extLst>
          </p:cNvPr>
          <p:cNvSpPr txBox="1"/>
          <p:nvPr/>
        </p:nvSpPr>
        <p:spPr>
          <a:xfrm>
            <a:off x="9557208" y="4908141"/>
            <a:ext cx="122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 Hebrew Scholar" pitchFamily="2" charset="-79"/>
                <a:ea typeface="等线" panose="02010600030101010101" pitchFamily="2" charset="-122"/>
                <a:cs typeface="Arial Hebrew Scholar" pitchFamily="2" charset="-79"/>
              </a:rPr>
              <a:t>Clearance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 Hebrew Scholar" pitchFamily="2" charset="-79"/>
              <a:ea typeface="等线" panose="02010600030101010101" pitchFamily="2" charset="-122"/>
              <a:cs typeface="Arial Hebrew Scholar" pitchFamily="2" charset="-79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E78A2758-CAD1-581E-C7E8-6D698B82171E}"/>
              </a:ext>
            </a:extLst>
          </p:cNvPr>
          <p:cNvSpPr txBox="1"/>
          <p:nvPr/>
        </p:nvSpPr>
        <p:spPr>
          <a:xfrm>
            <a:off x="6848926" y="1760384"/>
            <a:ext cx="978153" cy="36933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70AD47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 Hebrew Scholar" pitchFamily="2" charset="-79"/>
                <a:ea typeface="等线" panose="02010600030101010101" pitchFamily="2" charset="-122"/>
                <a:cs typeface="Arial Hebrew Scholar" pitchFamily="2" charset="-79"/>
              </a:rPr>
              <a:t>Normal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 Hebrew Scholar" pitchFamily="2" charset="-79"/>
              <a:ea typeface="等线" panose="02010600030101010101" pitchFamily="2" charset="-122"/>
              <a:cs typeface="Arial Hebrew Scholar" pitchFamily="2" charset="-79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55FA612D-EAD5-0981-33F8-A75FE3C031F7}"/>
              </a:ext>
            </a:extLst>
          </p:cNvPr>
          <p:cNvSpPr txBox="1"/>
          <p:nvPr/>
        </p:nvSpPr>
        <p:spPr>
          <a:xfrm>
            <a:off x="6848926" y="3074576"/>
            <a:ext cx="2916119" cy="36933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Hebrew Scholar" pitchFamily="2" charset="-79"/>
                <a:ea typeface="等线" panose="02010600030101010101" pitchFamily="2" charset="-122"/>
                <a:cs typeface="Arial Hebrew Scholar" pitchFamily="2" charset="-79"/>
              </a:rPr>
              <a:t>Blocked (duration of TCT)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Hebrew Scholar" pitchFamily="2" charset="-79"/>
              <a:ea typeface="等线" panose="02010600030101010101" pitchFamily="2" charset="-122"/>
              <a:cs typeface="Arial Hebrew Scholar" pitchFamily="2" charset="-79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1E076E6A-368D-23AD-BBDA-5B08B920FAAD}"/>
              </a:ext>
            </a:extLst>
          </p:cNvPr>
          <p:cNvSpPr txBox="1"/>
          <p:nvPr/>
        </p:nvSpPr>
        <p:spPr>
          <a:xfrm>
            <a:off x="6848926" y="4908141"/>
            <a:ext cx="1412566" cy="36933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ED7D3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Hebrew Scholar" pitchFamily="2" charset="-79"/>
                <a:ea typeface="等线" panose="02010600030101010101" pitchFamily="2" charset="-122"/>
                <a:cs typeface="Arial Hebrew Scholar" pitchFamily="2" charset="-79"/>
              </a:rPr>
              <a:t>Transitions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Hebrew Scholar" pitchFamily="2" charset="-79"/>
              <a:ea typeface="等线" panose="02010600030101010101" pitchFamily="2" charset="-122"/>
              <a:cs typeface="Arial Hebrew Scholar" pitchFamily="2" charset="-79"/>
            </a:endParaRPr>
          </a:p>
        </p:txBody>
      </p:sp>
      <p:pic>
        <p:nvPicPr>
          <p:cNvPr id="104" name="图片 103" descr="文本, 信件&#10;&#10;描述已自动生成">
            <a:extLst>
              <a:ext uri="{FF2B5EF4-FFF2-40B4-BE49-F238E27FC236}">
                <a16:creationId xmlns:a16="http://schemas.microsoft.com/office/drawing/2014/main" id="{4EC438C1-17AE-CE63-C479-9CD92CBB40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" t="3927" r="77398" b="86877"/>
          <a:stretch/>
        </p:blipFill>
        <p:spPr>
          <a:xfrm>
            <a:off x="6848926" y="2286820"/>
            <a:ext cx="1772156" cy="630652"/>
          </a:xfrm>
          <a:prstGeom prst="rect">
            <a:avLst/>
          </a:prstGeom>
        </p:spPr>
      </p:pic>
      <p:pic>
        <p:nvPicPr>
          <p:cNvPr id="106" name="图片 105" descr="文本, 信件&#10;&#10;描述已自动生成">
            <a:extLst>
              <a:ext uri="{FF2B5EF4-FFF2-40B4-BE49-F238E27FC236}">
                <a16:creationId xmlns:a16="http://schemas.microsoft.com/office/drawing/2014/main" id="{1F8E8FFD-81F7-FF14-807A-EFE515616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" t="43658" r="88398" b="52068"/>
          <a:stretch/>
        </p:blipFill>
        <p:spPr>
          <a:xfrm>
            <a:off x="6848926" y="3652422"/>
            <a:ext cx="744467" cy="293116"/>
          </a:xfrm>
          <a:prstGeom prst="rect">
            <a:avLst/>
          </a:prstGeom>
        </p:spPr>
      </p:pic>
      <p:pic>
        <p:nvPicPr>
          <p:cNvPr id="108" name="图片 107" descr="文本, 信件&#10;&#10;描述已自动生成">
            <a:extLst>
              <a:ext uri="{FF2B5EF4-FFF2-40B4-BE49-F238E27FC236}">
                <a16:creationId xmlns:a16="http://schemas.microsoft.com/office/drawing/2014/main" id="{F2C2C823-6CEB-977B-CF2C-E97D1ECEB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4" t="73138" r="76792" b="17286"/>
          <a:stretch/>
        </p:blipFill>
        <p:spPr>
          <a:xfrm>
            <a:off x="6808466" y="4008233"/>
            <a:ext cx="1853076" cy="656705"/>
          </a:xfrm>
          <a:prstGeom prst="rect">
            <a:avLst/>
          </a:prstGeom>
        </p:spPr>
      </p:pic>
      <p:sp>
        <p:nvSpPr>
          <p:cNvPr id="109" name="文本框 108">
            <a:extLst>
              <a:ext uri="{FF2B5EF4-FFF2-40B4-BE49-F238E27FC236}">
                <a16:creationId xmlns:a16="http://schemas.microsoft.com/office/drawing/2014/main" id="{F398F4AB-9CB7-5E38-0684-C1C9136BBE55}"/>
              </a:ext>
            </a:extLst>
          </p:cNvPr>
          <p:cNvSpPr txBox="1"/>
          <p:nvPr/>
        </p:nvSpPr>
        <p:spPr>
          <a:xfrm>
            <a:off x="9002408" y="2412116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(normal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capacity)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68FEE2DE-E020-9030-7066-16444A373CAD}"/>
              </a:ext>
            </a:extLst>
          </p:cNvPr>
          <p:cNvSpPr txBox="1"/>
          <p:nvPr/>
        </p:nvSpPr>
        <p:spPr>
          <a:xfrm>
            <a:off x="9003213" y="357084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(zero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capacity)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82B5B644-8E45-7847-29DF-48944ADCC225}"/>
              </a:ext>
            </a:extLst>
          </p:cNvPr>
          <p:cNvSpPr txBox="1"/>
          <p:nvPr/>
        </p:nvSpPr>
        <p:spPr>
          <a:xfrm>
            <a:off x="9002408" y="415191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(reduced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flow per collision)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剪去单角的矩形 117">
            <a:extLst>
              <a:ext uri="{FF2B5EF4-FFF2-40B4-BE49-F238E27FC236}">
                <a16:creationId xmlns:a16="http://schemas.microsoft.com/office/drawing/2014/main" id="{61EB29B6-5667-DC0C-2887-5E1CCABC143C}"/>
              </a:ext>
            </a:extLst>
          </p:cNvPr>
          <p:cNvSpPr/>
          <p:nvPr/>
        </p:nvSpPr>
        <p:spPr>
          <a:xfrm rot="10800000" flipH="1">
            <a:off x="4438713" y="1582680"/>
            <a:ext cx="1566577" cy="1988162"/>
          </a:xfrm>
          <a:prstGeom prst="snip1Rect">
            <a:avLst>
              <a:gd name="adj" fmla="val 435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3" name="平行四边形 112">
            <a:extLst>
              <a:ext uri="{FF2B5EF4-FFF2-40B4-BE49-F238E27FC236}">
                <a16:creationId xmlns:a16="http://schemas.microsoft.com/office/drawing/2014/main" id="{9ABA9554-150B-092C-100D-AD6681848B6F}"/>
              </a:ext>
            </a:extLst>
          </p:cNvPr>
          <p:cNvSpPr/>
          <p:nvPr/>
        </p:nvSpPr>
        <p:spPr>
          <a:xfrm>
            <a:off x="1136447" y="1486721"/>
            <a:ext cx="5122260" cy="2605637"/>
          </a:xfrm>
          <a:prstGeom prst="parallelogram">
            <a:avLst>
              <a:gd name="adj" fmla="val 1283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93B1978D-6177-1901-FAE6-A9FFD07791AF}"/>
              </a:ext>
            </a:extLst>
          </p:cNvPr>
          <p:cNvSpPr/>
          <p:nvPr/>
        </p:nvSpPr>
        <p:spPr>
          <a:xfrm>
            <a:off x="1157161" y="4089948"/>
            <a:ext cx="5122260" cy="144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5" name="直角三角形 114">
            <a:extLst>
              <a:ext uri="{FF2B5EF4-FFF2-40B4-BE49-F238E27FC236}">
                <a16:creationId xmlns:a16="http://schemas.microsoft.com/office/drawing/2014/main" id="{896CA8DB-14B2-FBA1-5E31-EC59221DDD36}"/>
              </a:ext>
            </a:extLst>
          </p:cNvPr>
          <p:cNvSpPr/>
          <p:nvPr/>
        </p:nvSpPr>
        <p:spPr>
          <a:xfrm flipH="1">
            <a:off x="2907196" y="1483057"/>
            <a:ext cx="3382472" cy="26056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53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7" grpId="0"/>
      <p:bldP spid="100" grpId="0" animBg="1"/>
      <p:bldP spid="80" grpId="0" animBg="1"/>
      <p:bldP spid="110" grpId="0"/>
      <p:bldP spid="111" grpId="0"/>
      <p:bldP spid="118" grpId="0" animBg="1"/>
      <p:bldP spid="113" grpId="0" animBg="1"/>
      <p:bldP spid="114" grpId="0" animBg="1"/>
      <p:bldP spid="1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 Model – Collision-inclusive</a:t>
            </a:r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8696E4-18A4-5429-9391-9B9A536DA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" t="18219" r="82050" b="36241"/>
          <a:stretch/>
        </p:blipFill>
        <p:spPr>
          <a:xfrm>
            <a:off x="778176" y="2128718"/>
            <a:ext cx="1468336" cy="36933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1145C51-F75B-F20D-8A14-BF64904B69F5}"/>
              </a:ext>
            </a:extLst>
          </p:cNvPr>
          <p:cNvSpPr txBox="1"/>
          <p:nvPr/>
        </p:nvSpPr>
        <p:spPr>
          <a:xfrm>
            <a:off x="696161" y="1728607"/>
            <a:ext cx="347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kumimoji="1"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Clearance Time (TCT)</a:t>
            </a:r>
            <a:endParaRPr kumimoji="1"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2A6D59B-B601-CDB2-0BE2-C4D1069BC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35" t="18219" r="24790" b="36241"/>
          <a:stretch/>
        </p:blipFill>
        <p:spPr>
          <a:xfrm>
            <a:off x="2246512" y="2128717"/>
            <a:ext cx="3134684" cy="369332"/>
          </a:xfrm>
          <a:prstGeom prst="rect">
            <a:avLst/>
          </a:prstGeom>
        </p:spPr>
      </p:pic>
      <p:pic>
        <p:nvPicPr>
          <p:cNvPr id="13" name="图片 12" descr="文本, 信件&#10;&#10;描述已自动生成">
            <a:extLst>
              <a:ext uri="{FF2B5EF4-FFF2-40B4-BE49-F238E27FC236}">
                <a16:creationId xmlns:a16="http://schemas.microsoft.com/office/drawing/2014/main" id="{5D3A83C4-94A5-5E74-2F98-4053153AF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2" t="64101" r="55228" b="17640"/>
          <a:stretch/>
        </p:blipFill>
        <p:spPr>
          <a:xfrm>
            <a:off x="778176" y="3000532"/>
            <a:ext cx="4389709" cy="145456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DC7A5C7-E1A7-9FCB-DC37-91670A2FABB8}"/>
              </a:ext>
            </a:extLst>
          </p:cNvPr>
          <p:cNvSpPr txBox="1"/>
          <p:nvPr/>
        </p:nvSpPr>
        <p:spPr>
          <a:xfrm>
            <a:off x="696161" y="2600422"/>
            <a:ext cx="3544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Collision-inclusive capacity</a:t>
            </a:r>
            <a:endParaRPr kumimoji="1"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 descr="文本&#10;&#10;中度可信度描述已自动生成">
            <a:extLst>
              <a:ext uri="{FF2B5EF4-FFF2-40B4-BE49-F238E27FC236}">
                <a16:creationId xmlns:a16="http://schemas.microsoft.com/office/drawing/2014/main" id="{13CFD6AA-E2E1-6AB2-9CB2-5AA178C685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2" t="11432" r="21682" b="32457"/>
          <a:stretch/>
        </p:blipFill>
        <p:spPr>
          <a:xfrm>
            <a:off x="778176" y="4456075"/>
            <a:ext cx="8086632" cy="18065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A6E0F0-5EB8-9BB4-A00D-7EED0037B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734" y="1055182"/>
            <a:ext cx="5738908" cy="4304181"/>
          </a:xfrm>
          <a:prstGeom prst="rect">
            <a:avLst/>
          </a:prstGeom>
        </p:spPr>
      </p:pic>
      <p:pic>
        <p:nvPicPr>
          <p:cNvPr id="18" name="图片 17" descr="图表, 表面图&#10;&#10;描述已自动生成">
            <a:extLst>
              <a:ext uri="{FF2B5EF4-FFF2-40B4-BE49-F238E27FC236}">
                <a16:creationId xmlns:a16="http://schemas.microsoft.com/office/drawing/2014/main" id="{26043AF7-7C12-B346-B364-24C2A4FB9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734" y="1055181"/>
            <a:ext cx="5738909" cy="430418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BD0F53B-7C82-A300-6765-7CE24B4783FD}"/>
              </a:ext>
            </a:extLst>
          </p:cNvPr>
          <p:cNvSpPr/>
          <p:nvPr/>
        </p:nvSpPr>
        <p:spPr>
          <a:xfrm>
            <a:off x="2618745" y="3093185"/>
            <a:ext cx="1480842" cy="72828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EEF883E5-C739-D9AD-D325-774EB1289216}"/>
              </a:ext>
            </a:extLst>
          </p:cNvPr>
          <p:cNvCxnSpPr/>
          <p:nvPr/>
        </p:nvCxnSpPr>
        <p:spPr>
          <a:xfrm>
            <a:off x="4099587" y="3813376"/>
            <a:ext cx="558350" cy="44506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B0EE8F5-EDC9-4005-B094-225C3A2BC8B4}"/>
              </a:ext>
            </a:extLst>
          </p:cNvPr>
          <p:cNvSpPr txBox="1"/>
          <p:nvPr/>
        </p:nvSpPr>
        <p:spPr>
          <a:xfrm>
            <a:off x="4028870" y="4258438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kumimoji="1"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kumimoji="1"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endParaRPr kumimoji="1"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77FF5D3-B24C-FF44-0858-E7549E834E2A}"/>
              </a:ext>
            </a:extLst>
          </p:cNvPr>
          <p:cNvSpPr/>
          <p:nvPr/>
        </p:nvSpPr>
        <p:spPr>
          <a:xfrm>
            <a:off x="4102298" y="3096534"/>
            <a:ext cx="1065587" cy="728283"/>
          </a:xfrm>
          <a:prstGeom prst="rect">
            <a:avLst/>
          </a:prstGeom>
          <a:noFill/>
          <a:ln w="19050">
            <a:solidFill>
              <a:srgbClr val="043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60682C49-4E9A-2006-C43C-7A7A59C8E21C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5167885" y="3460676"/>
            <a:ext cx="628566" cy="471314"/>
          </a:xfrm>
          <a:prstGeom prst="line">
            <a:avLst/>
          </a:prstGeom>
          <a:ln w="19050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40B670CD-B02A-B88F-2B92-795FEE46F844}"/>
              </a:ext>
            </a:extLst>
          </p:cNvPr>
          <p:cNvSpPr txBox="1"/>
          <p:nvPr/>
        </p:nvSpPr>
        <p:spPr>
          <a:xfrm>
            <a:off x="5167884" y="392081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kumimoji="1" lang="zh-CN" altLang="en-US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kumimoji="1" lang="zh-CN" altLang="en-US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kumimoji="1" lang="zh-CN" altLang="en-US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endParaRPr kumimoji="1" lang="zh-CN" altLang="en-US" dirty="0">
              <a:solidFill>
                <a:srgbClr val="043A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0" grpId="1" animBg="1"/>
      <p:bldP spid="23" grpId="0"/>
      <p:bldP spid="23" grpId="1"/>
      <p:bldP spid="24" grpId="0" animBg="1"/>
      <p:bldP spid="24" grpId="1" animBg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3. Discussion – Parameters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C94CAE-E821-562C-C184-F6B125FFA982}"/>
              </a:ext>
            </a:extLst>
          </p:cNvPr>
          <p:cNvGrpSpPr/>
          <p:nvPr/>
        </p:nvGrpSpPr>
        <p:grpSpPr>
          <a:xfrm>
            <a:off x="1364964" y="1033144"/>
            <a:ext cx="9460929" cy="1027886"/>
            <a:chOff x="1657539" y="1008868"/>
            <a:chExt cx="9460929" cy="1027886"/>
          </a:xfrm>
        </p:grpSpPr>
        <p:pic>
          <p:nvPicPr>
            <p:cNvPr id="5" name="图片 4" descr="文本&#10;&#10;中度可信度描述已自动生成">
              <a:extLst>
                <a:ext uri="{FF2B5EF4-FFF2-40B4-BE49-F238E27FC236}">
                  <a16:creationId xmlns:a16="http://schemas.microsoft.com/office/drawing/2014/main" id="{32580EA5-B1AC-856F-44F6-1E22EA856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12" t="11432" r="21682" b="63353"/>
            <a:stretch/>
          </p:blipFill>
          <p:spPr>
            <a:xfrm>
              <a:off x="1657539" y="1008868"/>
              <a:ext cx="8086632" cy="811840"/>
            </a:xfrm>
            <a:prstGeom prst="rect">
              <a:avLst/>
            </a:prstGeom>
          </p:spPr>
        </p:pic>
        <p:pic>
          <p:nvPicPr>
            <p:cNvPr id="8" name="图片 7" descr="文本&#10;&#10;中度可信度描述已自动生成">
              <a:extLst>
                <a:ext uri="{FF2B5EF4-FFF2-40B4-BE49-F238E27FC236}">
                  <a16:creationId xmlns:a16="http://schemas.microsoft.com/office/drawing/2014/main" id="{55734628-7F8C-28BF-7A1F-940A8A3AB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474" t="36372" r="21682" b="32457"/>
            <a:stretch/>
          </p:blipFill>
          <p:spPr>
            <a:xfrm>
              <a:off x="3754704" y="1033144"/>
              <a:ext cx="7363764" cy="10036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ADF7562-76C9-C519-BFCC-8B80F78F989A}"/>
                  </a:ext>
                </a:extLst>
              </p:cNvPr>
              <p:cNvSpPr txBox="1"/>
              <p:nvPr/>
            </p:nvSpPr>
            <p:spPr>
              <a:xfrm>
                <a:off x="1364964" y="2208381"/>
                <a:ext cx="10099679" cy="364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Length</a:t>
                </a:r>
                <a:r>
                  <a:rPr kumimoji="1" lang="zh-CN" alt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of a vehicle (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𝒍</m:t>
                    </m:r>
                  </m:oMath>
                </a14:m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Safety </a:t>
                </a:r>
                <a:r>
                  <a:rPr kumimoji="1" lang="en-US" altLang="zh-CN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(-)</a:t>
                </a:r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Capacity </a:t>
                </a:r>
                <a:r>
                  <a:rPr kumimoji="1" lang="en-US" altLang="zh-CN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(-)</a:t>
                </a:r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:r>
                  <a:rPr kumimoji="1" lang="en-US" altLang="zh-CN" b="1" dirty="0">
                    <a:solidFill>
                      <a:srgbClr val="043A6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Compact vehicles 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may be more favored.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Precision of observation(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Safety </a:t>
                </a:r>
                <a:r>
                  <a:rPr kumimoji="1" lang="en-US" altLang="zh-CN" i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(+)</a:t>
                </a:r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Capacity </a:t>
                </a:r>
                <a:r>
                  <a:rPr kumimoji="1" lang="en-US" altLang="zh-CN" i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(+)</a:t>
                </a:r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:r>
                  <a:rPr kumimoji="1" lang="en-US" altLang="zh-CN" b="1" dirty="0">
                    <a:solidFill>
                      <a:srgbClr val="043A6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More precise sensors 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lead to safer traffic and thereby contributing to greater traffic capacity and overall benefit.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Time step (</a:t>
                </a:r>
                <a14:m>
                  <m:oMath xmlns:m="http://schemas.openxmlformats.org/officeDocument/2006/math">
                    <m:r>
                      <a:rPr kumimoji="1" lang="en-US" altLang="zh-CN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)*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Contribution to headway. </a:t>
                </a:r>
                <a:r>
                  <a:rPr kumimoji="1"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(Could be neglected for general values.)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updates of a discrete system. </a:t>
                </a:r>
                <a:r>
                  <a:rPr kumimoji="1" lang="en-US" altLang="zh-CN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to capacity sorely but allow larger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</m:oMath>
                </a14:m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Size of sliding window (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𝒘</m:t>
                    </m:r>
                  </m:oMath>
                </a14:m>
                <a:r>
                  <a:rPr kumimoji="1"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)*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Contribution to headway. </a:t>
                </a:r>
                <a:r>
                  <a:rPr kumimoji="1"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(Could be neglected for general values.)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Error propagation</a:t>
                </a:r>
                <a:r>
                  <a:rPr kumimoji="1"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from perception to motion. </a:t>
                </a:r>
                <a:r>
                  <a:rPr kumimoji="1" lang="en-US" altLang="zh-CN" i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</a:t>
                </a:r>
                <a:r>
                  <a:rPr kumimoji="1" lang="en-US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to both safety and capacity but reduces sensitivity in dynamic scenes.</a:t>
                </a:r>
                <a:endParaRPr kumimoji="1" lang="en-US" altLang="zh-CN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ADF7562-76C9-C519-BFCC-8B80F78F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964" y="2208381"/>
                <a:ext cx="10099679" cy="3647152"/>
              </a:xfrm>
              <a:prstGeom prst="rect">
                <a:avLst/>
              </a:prstGeom>
              <a:blipFill>
                <a:blip r:embed="rId4"/>
                <a:stretch>
                  <a:fillRect l="-503" t="-692" b="-13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A0566B7D-2893-C000-4C3B-52D800359E1F}"/>
              </a:ext>
            </a:extLst>
          </p:cNvPr>
          <p:cNvSpPr txBox="1"/>
          <p:nvPr/>
        </p:nvSpPr>
        <p:spPr>
          <a:xfrm>
            <a:off x="1364964" y="5975953"/>
            <a:ext cx="3701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* See our latest paper for more details.</a:t>
            </a:r>
            <a:endParaRPr kumimoji="1" lang="zh-CN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3. Discussion – Suggested control on variables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EE4D9D7-EE0E-A3FB-6D03-1EE7B52658DC}"/>
              </a:ext>
            </a:extLst>
          </p:cNvPr>
          <p:cNvSpPr txBox="1"/>
          <p:nvPr/>
        </p:nvSpPr>
        <p:spPr>
          <a:xfrm>
            <a:off x="1364964" y="5975953"/>
            <a:ext cx="4626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* See our latest paper for proof</a:t>
            </a:r>
            <a:r>
              <a:rPr kumimoji="1" lang="zh-CN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and more details.</a:t>
            </a:r>
            <a:endParaRPr kumimoji="1" lang="zh-CN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01F053F-D563-9F15-9DB3-F6641EFA5451}"/>
                  </a:ext>
                </a:extLst>
              </p:cNvPr>
              <p:cNvSpPr txBox="1"/>
              <p:nvPr/>
            </p:nvSpPr>
            <p:spPr>
              <a:xfrm>
                <a:off x="1364964" y="1003326"/>
                <a:ext cx="60575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Set capacity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𝒗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as the goal of optimization:</a:t>
                </a:r>
                <a:endParaRPr kumimoji="1" lang="zh-CN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01F053F-D563-9F15-9DB3-F6641EFA5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964" y="1003326"/>
                <a:ext cx="6057556" cy="400110"/>
              </a:xfrm>
              <a:prstGeom prst="rect">
                <a:avLst/>
              </a:prstGeom>
              <a:blipFill>
                <a:blip r:embed="rId3"/>
                <a:stretch>
                  <a:fillRect l="-1046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E928E6F8-D224-4589-F88A-63E2DC0ED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6" t="21166" r="78815" b="27215"/>
          <a:stretch/>
        </p:blipFill>
        <p:spPr>
          <a:xfrm>
            <a:off x="1432289" y="1523856"/>
            <a:ext cx="2031101" cy="517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1AC31D2-017B-D944-41A1-C352D98EB2CF}"/>
                  </a:ext>
                </a:extLst>
              </p:cNvPr>
              <p:cNvSpPr txBox="1"/>
              <p:nvPr/>
            </p:nvSpPr>
            <p:spPr>
              <a:xfrm>
                <a:off x="3678258" y="1548132"/>
                <a:ext cx="7424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Two-stage: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0071BD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controlled by </a:t>
                </a:r>
                <a:r>
                  <a:rPr kumimoji="1" lang="en-US" altLang="zh-CN" dirty="0">
                    <a:solidFill>
                      <a:srgbClr val="0071B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 vehicle 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D5962D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decided by the </a:t>
                </a:r>
                <a:r>
                  <a:rPr kumimoji="1" lang="en-US" altLang="zh-CN" dirty="0">
                    <a:solidFill>
                      <a:srgbClr val="D5962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platoon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1"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1AC31D2-017B-D944-41A1-C352D98E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258" y="1548132"/>
                <a:ext cx="7424981" cy="369332"/>
              </a:xfrm>
              <a:prstGeom prst="rect">
                <a:avLst/>
              </a:prstGeom>
              <a:blipFill>
                <a:blip r:embed="rId5"/>
                <a:stretch>
                  <a:fillRect l="-683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 descr="文本, 信件&#10;&#10;描述已自动生成">
            <a:extLst>
              <a:ext uri="{FF2B5EF4-FFF2-40B4-BE49-F238E27FC236}">
                <a16:creationId xmlns:a16="http://schemas.microsoft.com/office/drawing/2014/main" id="{18C0D428-A8DE-1E34-EC03-32CBB267B6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4" r="1636" b="83015"/>
          <a:stretch/>
        </p:blipFill>
        <p:spPr>
          <a:xfrm>
            <a:off x="1364964" y="2482574"/>
            <a:ext cx="9738275" cy="946426"/>
          </a:xfrm>
          <a:prstGeom prst="rect">
            <a:avLst/>
          </a:prstGeom>
        </p:spPr>
      </p:pic>
      <p:pic>
        <p:nvPicPr>
          <p:cNvPr id="22" name="图片 21" descr="文本, 信件&#10;&#10;描述已自动生成">
            <a:extLst>
              <a:ext uri="{FF2B5EF4-FFF2-40B4-BE49-F238E27FC236}">
                <a16:creationId xmlns:a16="http://schemas.microsoft.com/office/drawing/2014/main" id="{F7330BA7-CF89-9D89-FDE6-E63DC6B112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6" t="30536" r="31294" b="59022"/>
          <a:stretch/>
        </p:blipFill>
        <p:spPr>
          <a:xfrm>
            <a:off x="1432289" y="3913179"/>
            <a:ext cx="5990231" cy="523056"/>
          </a:xfrm>
          <a:prstGeom prst="rect">
            <a:avLst/>
          </a:prstGeom>
        </p:spPr>
      </p:pic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51B7F045-616D-899D-C092-C9A0C9594038}"/>
              </a:ext>
            </a:extLst>
          </p:cNvPr>
          <p:cNvCxnSpPr/>
          <p:nvPr/>
        </p:nvCxnSpPr>
        <p:spPr>
          <a:xfrm>
            <a:off x="2014917" y="2057929"/>
            <a:ext cx="1309397" cy="0"/>
          </a:xfrm>
          <a:prstGeom prst="line">
            <a:avLst/>
          </a:prstGeom>
          <a:ln w="19050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B4218294-66B0-B802-9C63-7B4C7C741E16}"/>
              </a:ext>
            </a:extLst>
          </p:cNvPr>
          <p:cNvCxnSpPr>
            <a:cxnSpLocks/>
          </p:cNvCxnSpPr>
          <p:nvPr/>
        </p:nvCxnSpPr>
        <p:spPr>
          <a:xfrm>
            <a:off x="1432289" y="2464709"/>
            <a:ext cx="9670950" cy="0"/>
          </a:xfrm>
          <a:prstGeom prst="line">
            <a:avLst/>
          </a:prstGeom>
          <a:ln w="19050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6D2D4ABC-B6CA-D200-A949-BE17E126CABD}"/>
              </a:ext>
            </a:extLst>
          </p:cNvPr>
          <p:cNvCxnSpPr/>
          <p:nvPr/>
        </p:nvCxnSpPr>
        <p:spPr>
          <a:xfrm>
            <a:off x="2685799" y="2057929"/>
            <a:ext cx="0" cy="406780"/>
          </a:xfrm>
          <a:prstGeom prst="straightConnector1">
            <a:avLst/>
          </a:prstGeom>
          <a:ln w="57150">
            <a:solidFill>
              <a:srgbClr val="043A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DF6C3D7D-66E6-8FE2-BF58-580820225FA8}"/>
              </a:ext>
            </a:extLst>
          </p:cNvPr>
          <p:cNvSpPr txBox="1"/>
          <p:nvPr/>
        </p:nvSpPr>
        <p:spPr>
          <a:xfrm>
            <a:off x="1364964" y="354384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Derivative:</a:t>
            </a:r>
            <a:endParaRPr kumimoji="1"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CDD3F1F-A4A0-3A23-4F14-E6E984C81453}"/>
                  </a:ext>
                </a:extLst>
              </p:cNvPr>
              <p:cNvSpPr txBox="1"/>
              <p:nvPr/>
            </p:nvSpPr>
            <p:spPr>
              <a:xfrm>
                <a:off x="1364964" y="4890117"/>
                <a:ext cx="97382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(*) For most of cases,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decreases first and then increases. The only solution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exists and serves as the optimal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1"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CDD3F1F-A4A0-3A23-4F14-E6E984C81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964" y="4890117"/>
                <a:ext cx="9738275" cy="646331"/>
              </a:xfrm>
              <a:prstGeom prst="rect">
                <a:avLst/>
              </a:prstGeom>
              <a:blipFill>
                <a:blip r:embed="rId7"/>
                <a:stretch>
                  <a:fillRect l="-521" t="-1923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98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3. Discussion – Suggested control on variables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EE4D9D7-EE0E-A3FB-6D03-1EE7B52658DC}"/>
              </a:ext>
            </a:extLst>
          </p:cNvPr>
          <p:cNvSpPr txBox="1"/>
          <p:nvPr/>
        </p:nvSpPr>
        <p:spPr>
          <a:xfrm>
            <a:off x="1364964" y="5431978"/>
            <a:ext cx="4626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* See our latest paper for proof</a:t>
            </a:r>
            <a:r>
              <a:rPr kumimoji="1" lang="zh-CN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and more details.</a:t>
            </a:r>
            <a:endParaRPr kumimoji="1" lang="zh-CN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01F053F-D563-9F15-9DB3-F6641EFA5451}"/>
                  </a:ext>
                </a:extLst>
              </p:cNvPr>
              <p:cNvSpPr txBox="1"/>
              <p:nvPr/>
            </p:nvSpPr>
            <p:spPr>
              <a:xfrm>
                <a:off x="1364964" y="1003326"/>
                <a:ext cx="60575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Set capacity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𝒗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as the goal of optimization:</a:t>
                </a:r>
                <a:endParaRPr kumimoji="1" lang="zh-CN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01F053F-D563-9F15-9DB3-F6641EFA5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964" y="1003326"/>
                <a:ext cx="6057556" cy="400110"/>
              </a:xfrm>
              <a:prstGeom prst="rect">
                <a:avLst/>
              </a:prstGeom>
              <a:blipFill>
                <a:blip r:embed="rId3"/>
                <a:stretch>
                  <a:fillRect l="-1046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E928E6F8-D224-4589-F88A-63E2DC0ED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6" t="21166" r="78815" b="27215"/>
          <a:stretch/>
        </p:blipFill>
        <p:spPr>
          <a:xfrm>
            <a:off x="1432289" y="1523856"/>
            <a:ext cx="2031101" cy="517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1AC31D2-017B-D944-41A1-C352D98EB2CF}"/>
                  </a:ext>
                </a:extLst>
              </p:cNvPr>
              <p:cNvSpPr txBox="1"/>
              <p:nvPr/>
            </p:nvSpPr>
            <p:spPr>
              <a:xfrm>
                <a:off x="3678258" y="1548132"/>
                <a:ext cx="7424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Two-stage: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0071BD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controlled by </a:t>
                </a:r>
                <a:r>
                  <a:rPr kumimoji="1" lang="en-US" altLang="zh-CN" dirty="0">
                    <a:solidFill>
                      <a:srgbClr val="0071B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 vehicle 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D5962D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decided by the </a:t>
                </a:r>
                <a:r>
                  <a:rPr kumimoji="1" lang="en-US" altLang="zh-CN" dirty="0">
                    <a:solidFill>
                      <a:srgbClr val="D5962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platoon</a:t>
                </a:r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1"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1AC31D2-017B-D944-41A1-C352D98E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258" y="1548132"/>
                <a:ext cx="7424981" cy="369332"/>
              </a:xfrm>
              <a:prstGeom prst="rect">
                <a:avLst/>
              </a:prstGeom>
              <a:blipFill>
                <a:blip r:embed="rId5"/>
                <a:stretch>
                  <a:fillRect l="-683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51B7F045-616D-899D-C092-C9A0C9594038}"/>
              </a:ext>
            </a:extLst>
          </p:cNvPr>
          <p:cNvCxnSpPr>
            <a:cxnSpLocks/>
          </p:cNvCxnSpPr>
          <p:nvPr/>
        </p:nvCxnSpPr>
        <p:spPr>
          <a:xfrm>
            <a:off x="1513211" y="2057929"/>
            <a:ext cx="1811103" cy="0"/>
          </a:xfrm>
          <a:prstGeom prst="line">
            <a:avLst/>
          </a:prstGeom>
          <a:ln w="19050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B4218294-66B0-B802-9C63-7B4C7C741E16}"/>
              </a:ext>
            </a:extLst>
          </p:cNvPr>
          <p:cNvCxnSpPr>
            <a:cxnSpLocks/>
          </p:cNvCxnSpPr>
          <p:nvPr/>
        </p:nvCxnSpPr>
        <p:spPr>
          <a:xfrm>
            <a:off x="1432289" y="2464709"/>
            <a:ext cx="9670950" cy="0"/>
          </a:xfrm>
          <a:prstGeom prst="line">
            <a:avLst/>
          </a:prstGeom>
          <a:ln w="19050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6D2D4ABC-B6CA-D200-A949-BE17E126CABD}"/>
              </a:ext>
            </a:extLst>
          </p:cNvPr>
          <p:cNvCxnSpPr/>
          <p:nvPr/>
        </p:nvCxnSpPr>
        <p:spPr>
          <a:xfrm>
            <a:off x="2345933" y="2057929"/>
            <a:ext cx="0" cy="406780"/>
          </a:xfrm>
          <a:prstGeom prst="straightConnector1">
            <a:avLst/>
          </a:prstGeom>
          <a:ln w="57150">
            <a:solidFill>
              <a:srgbClr val="043A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包含 文本&#10;&#10;描述已自动生成">
            <a:extLst>
              <a:ext uri="{FF2B5EF4-FFF2-40B4-BE49-F238E27FC236}">
                <a16:creationId xmlns:a16="http://schemas.microsoft.com/office/drawing/2014/main" id="{EE4CA853-A6A9-133C-2D52-13B937F6A7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7" t="10127" r="2584" b="17117"/>
          <a:stretch/>
        </p:blipFill>
        <p:spPr>
          <a:xfrm>
            <a:off x="1432289" y="2646503"/>
            <a:ext cx="9670950" cy="13203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BDA6C96-D2D8-DC71-A962-4D6D063469AA}"/>
              </a:ext>
            </a:extLst>
          </p:cNvPr>
          <p:cNvSpPr/>
          <p:nvPr/>
        </p:nvSpPr>
        <p:spPr>
          <a:xfrm>
            <a:off x="10017940" y="2557083"/>
            <a:ext cx="1262357" cy="461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1E80977-09D9-B785-EEF9-4E10702DC4FE}"/>
                  </a:ext>
                </a:extLst>
              </p:cNvPr>
              <p:cNvSpPr txBox="1"/>
              <p:nvPr/>
            </p:nvSpPr>
            <p:spPr>
              <a:xfrm>
                <a:off x="1364964" y="4268348"/>
                <a:ext cx="97382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(*) As long as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exists,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monotonically decreases. The original capacity function’s  monotonically increasing suggests that </a:t>
                </a:r>
                <a:r>
                  <a:rPr lang="en" altLang="zh-CN" b="1" dirty="0">
                    <a:solidFill>
                      <a:srgbClr val="00B050"/>
                    </a:solidFill>
                    <a:latin typeface="Helvetica" pitchFamily="2" charset="0"/>
                  </a:rPr>
                  <a:t>driving as fast as possible </a:t>
                </a:r>
                <a:r>
                  <a:rPr lang="en" altLang="zh-CN" dirty="0">
                    <a:latin typeface="Helvetica" pitchFamily="2" charset="0"/>
                  </a:rPr>
                  <a:t>only when under reasonable </a:t>
                </a:r>
                <a:r>
                  <a:rPr lang="en" altLang="zh-CN" b="1" dirty="0">
                    <a:solidFill>
                      <a:srgbClr val="C00000"/>
                    </a:solidFill>
                    <a:latin typeface="Helvetica" pitchFamily="2" charset="0"/>
                  </a:rPr>
                  <a:t>limits by road conditions</a:t>
                </a:r>
                <a:r>
                  <a:rPr lang="en" altLang="zh-CN" dirty="0">
                    <a:latin typeface="Helvetica" pitchFamily="2" charset="0"/>
                  </a:rPr>
                  <a:t>, such as the curvature, slope, unevenness, etc. </a:t>
                </a:r>
                <a:endParaRPr kumimoji="1"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1E80977-09D9-B785-EEF9-4E10702DC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964" y="4268348"/>
                <a:ext cx="9738275" cy="923330"/>
              </a:xfrm>
              <a:prstGeom prst="rect">
                <a:avLst/>
              </a:prstGeom>
              <a:blipFill>
                <a:blip r:embed="rId7"/>
                <a:stretch>
                  <a:fillRect l="-521" t="-2740" r="-1302" b="-10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7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3. Discussion – Suggested control on variables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 descr="图表, 直方图&#10;&#10;描述已自动生成">
            <a:extLst>
              <a:ext uri="{FF2B5EF4-FFF2-40B4-BE49-F238E27FC236}">
                <a16:creationId xmlns:a16="http://schemas.microsoft.com/office/drawing/2014/main" id="{50AECB23-693F-16CC-8043-BBCE98702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8" y="1464658"/>
            <a:ext cx="5400000" cy="4050000"/>
          </a:xfrm>
          <a:prstGeom prst="rect">
            <a:avLst/>
          </a:prstGeom>
        </p:spPr>
      </p:pic>
      <p:pic>
        <p:nvPicPr>
          <p:cNvPr id="6" name="图片 5" descr="图表, 表面图&#10;&#10;描述已自动生成">
            <a:extLst>
              <a:ext uri="{FF2B5EF4-FFF2-40B4-BE49-F238E27FC236}">
                <a16:creationId xmlns:a16="http://schemas.microsoft.com/office/drawing/2014/main" id="{D738CE74-EA28-8D2A-14CB-2CFCAEAF6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084" y="1458557"/>
            <a:ext cx="5400000" cy="405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C19B8D6-3A41-4423-5118-E01F2DD2F91A}"/>
              </a:ext>
            </a:extLst>
          </p:cNvPr>
          <p:cNvSpPr txBox="1"/>
          <p:nvPr/>
        </p:nvSpPr>
        <p:spPr>
          <a:xfrm>
            <a:off x="1621706" y="5508557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Optimal control on headway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3578364-E1FF-A2E2-CFB0-003F1130AD85}"/>
              </a:ext>
            </a:extLst>
          </p:cNvPr>
          <p:cNvSpPr txBox="1"/>
          <p:nvPr/>
        </p:nvSpPr>
        <p:spPr>
          <a:xfrm>
            <a:off x="7602816" y="5508557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General suggested control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7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3. Discussion – Generalization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2AAD28-B8D8-338D-E273-1FF7864D447A}"/>
              </a:ext>
            </a:extLst>
          </p:cNvPr>
          <p:cNvSpPr txBox="1"/>
          <p:nvPr/>
        </p:nvSpPr>
        <p:spPr>
          <a:xfrm>
            <a:off x="960341" y="1117295"/>
            <a:ext cx="680186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Car-following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other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error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r>
              <a:rPr kumimoji="1"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zh-C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1"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ocalization)</a:t>
            </a:r>
          </a:p>
          <a:p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r>
              <a:rPr kumimoji="1"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zh-C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ecision-making)</a:t>
            </a:r>
          </a:p>
          <a:p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r>
              <a:rPr kumimoji="1"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zh-C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osition with uncertainty)</a:t>
            </a:r>
          </a:p>
          <a:p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safety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collision-inclusive capacity</a:t>
            </a:r>
            <a:endParaRPr kumimoji="1"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EAAE92-702B-62FB-5EFC-0F202D4E0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4" t="29582" r="78695" b="38356"/>
          <a:stretch/>
        </p:blipFill>
        <p:spPr>
          <a:xfrm>
            <a:off x="1294268" y="1982928"/>
            <a:ext cx="2071561" cy="4415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2F0BC08-FBAA-51DF-E7EB-0FF9AC518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4" t="11734" r="78112" b="74945"/>
          <a:stretch/>
        </p:blipFill>
        <p:spPr>
          <a:xfrm>
            <a:off x="1294268" y="2575361"/>
            <a:ext cx="2136297" cy="4415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A316C7-2D1E-AA03-BE5F-D57752C48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3" t="84869" r="65548"/>
          <a:stretch/>
        </p:blipFill>
        <p:spPr>
          <a:xfrm>
            <a:off x="1294268" y="3058717"/>
            <a:ext cx="3633324" cy="5015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3E777AF-923A-7D87-59BC-232F7CECE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0" r="73597" b="84619"/>
          <a:stretch/>
        </p:blipFill>
        <p:spPr>
          <a:xfrm>
            <a:off x="1284663" y="3981198"/>
            <a:ext cx="2667537" cy="106073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AD19BD0-657F-952E-8F3F-9033CC7C7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3" t="64951" r="87401" b="29004"/>
          <a:stretch/>
        </p:blipFill>
        <p:spPr>
          <a:xfrm>
            <a:off x="1288887" y="5578537"/>
            <a:ext cx="1055551" cy="4145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553F3C3-48E5-BFEC-7388-1880D85A8F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3" t="82880" r="70856" b="4849"/>
          <a:stretch/>
        </p:blipFill>
        <p:spPr>
          <a:xfrm>
            <a:off x="2618431" y="5358966"/>
            <a:ext cx="2998988" cy="841572"/>
          </a:xfrm>
          <a:prstGeom prst="rect">
            <a:avLst/>
          </a:prstGeom>
        </p:spPr>
      </p:pic>
      <p:sp>
        <p:nvSpPr>
          <p:cNvPr id="21" name="右大括号 20">
            <a:extLst>
              <a:ext uri="{FF2B5EF4-FFF2-40B4-BE49-F238E27FC236}">
                <a16:creationId xmlns:a16="http://schemas.microsoft.com/office/drawing/2014/main" id="{DEE9DB87-4396-3431-34F6-55E698BE77A7}"/>
              </a:ext>
            </a:extLst>
          </p:cNvPr>
          <p:cNvSpPr/>
          <p:nvPr/>
        </p:nvSpPr>
        <p:spPr>
          <a:xfrm>
            <a:off x="6095429" y="3724970"/>
            <a:ext cx="329076" cy="2492346"/>
          </a:xfrm>
          <a:prstGeom prst="rightBrace">
            <a:avLst>
              <a:gd name="adj1" fmla="val 84563"/>
              <a:gd name="adj2" fmla="val 50000"/>
            </a:avLst>
          </a:prstGeom>
          <a:ln w="28575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3CD7DB9-CF6A-3786-2C8D-DB7B7EF48B4C}"/>
              </a:ext>
            </a:extLst>
          </p:cNvPr>
          <p:cNvSpPr txBox="1"/>
          <p:nvPr/>
        </p:nvSpPr>
        <p:spPr>
          <a:xfrm>
            <a:off x="6708298" y="4332506"/>
            <a:ext cx="475634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 long as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systems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environment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are modeled,</a:t>
            </a:r>
          </a:p>
          <a:p>
            <a:pPr>
              <a:spcBef>
                <a:spcPts val="600"/>
              </a:spcBef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performance and </a:t>
            </a: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collision-inclusive capacity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could be analytically derived.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4. Conclusion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51C9EC-2002-F145-94DF-34B9C0386C45}"/>
              </a:ext>
            </a:extLst>
          </p:cNvPr>
          <p:cNvSpPr txBox="1"/>
          <p:nvPr/>
        </p:nvSpPr>
        <p:spPr>
          <a:xfrm>
            <a:off x="1151063" y="1112065"/>
            <a:ext cx="9888731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Robotic error: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perception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position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uncertainty, leading to possible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Safety: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integrated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Capacity: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average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collision-inclusive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capacity reduced by collision blocks</a:t>
            </a:r>
          </a:p>
          <a:p>
            <a:pPr>
              <a:spcBef>
                <a:spcPts val="600"/>
              </a:spcBef>
            </a:pP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Parameters: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vehicle</a:t>
            </a:r>
            <a:r>
              <a:rPr kumimoji="1" lang="en-US" altLang="zh-CN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length</a:t>
            </a:r>
            <a:r>
              <a:rPr kumimoji="1" lang="en-US" altLang="zh-CN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perception precision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time step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size of sliding window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Optimal control: 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locally optimal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control on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headway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monotone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relationship with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speed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Generalization: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from the simple car-following to more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scenarios</a:t>
            </a:r>
          </a:p>
          <a:p>
            <a:pPr>
              <a:spcBef>
                <a:spcPts val="600"/>
              </a:spcBef>
            </a:pP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Future plan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Consider more realistic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high-order models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 include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random acceleration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speed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Reveal the perceptual error in practice and validate the model by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Conduct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with goals and constraints of </a:t>
            </a:r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meanings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based on our model.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ECDDD58A-7292-329E-F7BE-FA4D5EA278DE}"/>
              </a:ext>
            </a:extLst>
          </p:cNvPr>
          <p:cNvSpPr txBox="1">
            <a:spLocks/>
          </p:cNvSpPr>
          <p:nvPr/>
        </p:nvSpPr>
        <p:spPr>
          <a:xfrm>
            <a:off x="1584036" y="1636040"/>
            <a:ext cx="9023927" cy="2058761"/>
          </a:xfrm>
          <a:prstGeom prst="rect">
            <a:avLst/>
          </a:prstGeom>
        </p:spPr>
        <p:txBody>
          <a:bodyPr lIns="109728" tIns="109728" rIns="109728" bIns="91440" anchor="ctr">
            <a:norm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4800" b="1" i="0" kern="1200" cap="none" spc="1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5000"/>
              </a:lnSpc>
            </a:pPr>
            <a:r>
              <a:rPr kumimoji="1" lang="en-US" altLang="zh-CN" sz="4600" dirty="0">
                <a:latin typeface="Arial Hebrew Scholar" pitchFamily="2" charset="-79"/>
                <a:cs typeface="Arial Hebrew Scholar" pitchFamily="2" charset="-79"/>
              </a:rPr>
              <a:t>Thank</a:t>
            </a:r>
            <a:r>
              <a:rPr kumimoji="1" lang="zh-CN" altLang="en-US" sz="4600" dirty="0"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-US" altLang="zh-CN" sz="4600" dirty="0">
                <a:latin typeface="Arial Hebrew Scholar" pitchFamily="2" charset="-79"/>
                <a:cs typeface="Arial Hebrew Scholar" pitchFamily="2" charset="-79"/>
              </a:rPr>
              <a:t>you</a:t>
            </a:r>
          </a:p>
          <a:p>
            <a:pPr algn="ctr">
              <a:lnSpc>
                <a:spcPct val="95000"/>
              </a:lnSpc>
            </a:pPr>
            <a:r>
              <a:rPr kumimoji="1" lang="en-US" altLang="zh-CN" sz="4600" b="0" dirty="0">
                <a:latin typeface="Arial Hebrew Scholar" pitchFamily="2" charset="-79"/>
                <a:cs typeface="Arial Hebrew Scholar" pitchFamily="2" charset="-79"/>
              </a:rPr>
              <a:t>for your attention</a:t>
            </a:r>
            <a:endParaRPr kumimoji="1" lang="zh-CN" altLang="en-US" sz="4600" b="0" dirty="0">
              <a:latin typeface="Arial Hebrew Scholar" pitchFamily="2" charset="-79"/>
              <a:cs typeface="Arial Hebrew Scholar" pitchFamily="2" charset="-79"/>
            </a:endParaRPr>
          </a:p>
        </p:txBody>
      </p:sp>
      <p:pic>
        <p:nvPicPr>
          <p:cNvPr id="6" name="图片 5" descr="图形用户界面, 文本&#10;&#10;描述已自动生成">
            <a:extLst>
              <a:ext uri="{FF2B5EF4-FFF2-40B4-BE49-F238E27FC236}">
                <a16:creationId xmlns:a16="http://schemas.microsoft.com/office/drawing/2014/main" id="{3D5F53B5-5076-7DEB-8674-32FF37120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5878944"/>
            <a:ext cx="7531100" cy="99752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4786D1A-A1DB-AE14-8624-28EF432902C9}"/>
              </a:ext>
            </a:extLst>
          </p:cNvPr>
          <p:cNvSpPr/>
          <p:nvPr/>
        </p:nvSpPr>
        <p:spPr>
          <a:xfrm>
            <a:off x="7388029" y="5880199"/>
            <a:ext cx="4812064" cy="997528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CA148A-0B82-9AC0-C4E0-F37E8C40B9C7}"/>
              </a:ext>
            </a:extLst>
          </p:cNvPr>
          <p:cNvSpPr txBox="1"/>
          <p:nvPr/>
        </p:nvSpPr>
        <p:spPr>
          <a:xfrm>
            <a:off x="4464751" y="3917947"/>
            <a:ext cx="32624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LI, </a:t>
            </a:r>
            <a:r>
              <a:rPr kumimoji="1"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Hangyu</a:t>
            </a:r>
            <a:endParaRPr kumimoji="1"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hangyu.li@connect.ust.hk</a:t>
            </a:r>
          </a:p>
          <a:p>
            <a:pPr algn="ctr"/>
            <a:endParaRPr kumimoji="1" lang="en-US" altLang="zh-CN" i="1" dirty="0">
              <a:latin typeface="Arial Hebrew Scholar" pitchFamily="2" charset="-79"/>
              <a:cs typeface="Arial Hebrew Scholar" pitchFamily="2" charset="-79"/>
            </a:endParaRPr>
          </a:p>
          <a:p>
            <a:pPr algn="ctr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Advised by Dr. SUN,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Xiaotong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5E651D4-2FED-BF23-D71E-3E47BDB30F42}"/>
              </a:ext>
            </a:extLst>
          </p:cNvPr>
          <p:cNvSpPr/>
          <p:nvPr/>
        </p:nvSpPr>
        <p:spPr>
          <a:xfrm>
            <a:off x="4464751" y="5878945"/>
            <a:ext cx="3262496" cy="997527"/>
          </a:xfrm>
          <a:prstGeom prst="rect">
            <a:avLst/>
          </a:prstGeom>
          <a:solidFill>
            <a:srgbClr val="CA8523"/>
          </a:solidFill>
          <a:ln>
            <a:solidFill>
              <a:srgbClr val="CA85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CTS2022</a:t>
            </a:r>
            <a:b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August 15-16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D2013C7-3250-486F-4C1E-B2C007AFB98B}"/>
              </a:ext>
            </a:extLst>
          </p:cNvPr>
          <p:cNvSpPr txBox="1"/>
          <p:nvPr/>
        </p:nvSpPr>
        <p:spPr>
          <a:xfrm>
            <a:off x="8045767" y="6054542"/>
            <a:ext cx="3425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Transportation Thrust</a:t>
            </a:r>
          </a:p>
          <a:p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Hub, HKUST(GZ)</a:t>
            </a:r>
          </a:p>
        </p:txBody>
      </p:sp>
    </p:spTree>
    <p:extLst>
      <p:ext uri="{BB962C8B-B14F-4D97-AF65-F5344CB8AC3E}">
        <p14:creationId xmlns:p14="http://schemas.microsoft.com/office/powerpoint/2010/main" val="427710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/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kumimoji="1"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4DE37E-5843-EF81-41B2-D725B0AC0E8B}"/>
              </a:ext>
            </a:extLst>
          </p:cNvPr>
          <p:cNvSpPr txBox="1"/>
          <p:nvPr/>
        </p:nvSpPr>
        <p:spPr>
          <a:xfrm>
            <a:off x="2006618" y="1289953"/>
            <a:ext cx="817762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Introduction</a:t>
            </a:r>
          </a:p>
          <a:p>
            <a:pPr marL="342900" indent="-342900">
              <a:buAutoNum type="arabicPeriod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Model</a:t>
            </a:r>
          </a:p>
          <a:p>
            <a:pPr marL="800100" lvl="1" indent="-342900">
              <a:buFontTx/>
              <a:buChar char="-"/>
            </a:pP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Scenario statement</a:t>
            </a:r>
          </a:p>
          <a:p>
            <a:pPr marL="800100" lvl="1" indent="-342900">
              <a:buFontTx/>
              <a:buChar char="-"/>
            </a:pP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Safety</a:t>
            </a:r>
            <a:r>
              <a:rPr kumimoji="1" lang="zh-CN" altLang="en-US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evaluation</a:t>
            </a:r>
          </a:p>
          <a:p>
            <a:pPr marL="800100" lvl="1" indent="-342900">
              <a:buFontTx/>
              <a:buChar char="-"/>
            </a:pP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Average collision-inclusive capacity</a:t>
            </a:r>
            <a:endParaRPr kumimoji="1" lang="en-US" altLang="zh-CN" sz="2400" dirty="0">
              <a:latin typeface="Arial Hebrew Scholar" pitchFamily="2" charset="-79"/>
              <a:cs typeface="Arial Hebrew Scholar" pitchFamily="2" charset="-79"/>
            </a:endParaRPr>
          </a:p>
          <a:p>
            <a:pPr marL="342900" indent="-342900">
              <a:buFontTx/>
              <a:buAutoNum type="arabicPeriod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Discussion</a:t>
            </a:r>
          </a:p>
          <a:p>
            <a:pPr marL="800100" lvl="1" indent="-342900">
              <a:buFontTx/>
              <a:buChar char="-"/>
            </a:pP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Influence of parameters</a:t>
            </a:r>
          </a:p>
          <a:p>
            <a:pPr marL="800100" lvl="1" indent="-342900">
              <a:buFontTx/>
              <a:buChar char="-"/>
            </a:pP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Suggested control on variables</a:t>
            </a:r>
          </a:p>
          <a:p>
            <a:pPr marL="800100" lvl="1" indent="-342900">
              <a:buFontTx/>
              <a:buChar char="-"/>
            </a:pPr>
            <a:r>
              <a:rPr kumimoji="1" lang="en-US" altLang="zh-CN" sz="2400" dirty="0">
                <a:solidFill>
                  <a:prstClr val="black"/>
                </a:solidFill>
                <a:latin typeface="Arial Hebrew Scholar" pitchFamily="2" charset="-79"/>
                <a:cs typeface="Arial Hebrew Scholar" pitchFamily="2" charset="-79"/>
              </a:rPr>
              <a:t>Generalization of the model</a:t>
            </a:r>
          </a:p>
          <a:p>
            <a:pPr marL="342900" indent="-342900">
              <a:buFontTx/>
              <a:buAutoNum type="arabicPeriod"/>
            </a:pPr>
            <a:r>
              <a:rPr kumimoji="1" lang="en-US" altLang="zh-CN" sz="3200" b="1" dirty="0">
                <a:latin typeface="Arial Hebrew Scholar" pitchFamily="2" charset="-79"/>
                <a:cs typeface="Arial Hebrew Scholar" pitchFamily="2" charset="-79"/>
              </a:rPr>
              <a:t>Conclusion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88B67B-8D46-1B8F-059E-582B19185879}"/>
              </a:ext>
            </a:extLst>
          </p:cNvPr>
          <p:cNvSpPr txBox="1"/>
          <p:nvPr/>
        </p:nvSpPr>
        <p:spPr>
          <a:xfrm>
            <a:off x="11464643" y="64864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8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 descr="汽车的方向盘&#10;&#10;描述已自动生成">
            <a:extLst>
              <a:ext uri="{FF2B5EF4-FFF2-40B4-BE49-F238E27FC236}">
                <a16:creationId xmlns:a16="http://schemas.microsoft.com/office/drawing/2014/main" id="{8BB23FCB-F390-E581-12D3-DB11F54A8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67" y="1682994"/>
            <a:ext cx="5537333" cy="34920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3E866DE-2922-6822-B5A0-CB590999BCF6}"/>
              </a:ext>
            </a:extLst>
          </p:cNvPr>
          <p:cNvSpPr txBox="1"/>
          <p:nvPr/>
        </p:nvSpPr>
        <p:spPr>
          <a:xfrm>
            <a:off x="1443514" y="5577306"/>
            <a:ext cx="9303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AVs offer the potential to improve both traffic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efficiency.</a:t>
            </a:r>
            <a:endParaRPr kumimoji="1"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F5ED95E-F98A-9D5D-E2AE-E49515A51519}"/>
              </a:ext>
            </a:extLst>
          </p:cNvPr>
          <p:cNvSpPr txBox="1"/>
          <p:nvPr/>
        </p:nvSpPr>
        <p:spPr>
          <a:xfrm>
            <a:off x="6577054" y="1532968"/>
            <a:ext cx="4887589" cy="37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Human Driven Vehicles: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Accidents</a:t>
            </a:r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caused by human errors </a:t>
            </a:r>
            <a:r>
              <a:rPr kumimoji="1" lang="en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(main cause of car crashes)</a:t>
            </a:r>
            <a:endParaRPr kumimoji="1" lang="en" altLang="zh-CN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Congestion propagation</a:t>
            </a:r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due to the heterogeneity of driver intentions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kumimoji="1"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Autonomous Vehicles </a:t>
            </a:r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(assumed)</a:t>
            </a: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decision-making abilities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</a:t>
            </a:r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machinery operations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stable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headway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roadway </a:t>
            </a:r>
            <a:r>
              <a:rPr kumimoji="1" lang="en-US" altLang="zh-CN" i="1" dirty="0">
                <a:latin typeface="Arial Hebrew Scholar" pitchFamily="2" charset="-79"/>
                <a:cs typeface="Arial Hebrew Scholar" pitchFamily="2" charset="-79"/>
              </a:rPr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318226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任意形状 26">
            <a:extLst>
              <a:ext uri="{FF2B5EF4-FFF2-40B4-BE49-F238E27FC236}">
                <a16:creationId xmlns:a16="http://schemas.microsoft.com/office/drawing/2014/main" id="{7FDDE0FE-DA41-3442-E513-025F5F7AE151}"/>
              </a:ext>
            </a:extLst>
          </p:cNvPr>
          <p:cNvSpPr/>
          <p:nvPr/>
        </p:nvSpPr>
        <p:spPr>
          <a:xfrm>
            <a:off x="1492039" y="3001894"/>
            <a:ext cx="1832275" cy="657024"/>
          </a:xfrm>
          <a:custGeom>
            <a:avLst/>
            <a:gdLst>
              <a:gd name="connsiteX0" fmla="*/ 0 w 1832275"/>
              <a:gd name="connsiteY0" fmla="*/ 65702 h 657024"/>
              <a:gd name="connsiteX1" fmla="*/ 65702 w 1832275"/>
              <a:gd name="connsiteY1" fmla="*/ 0 h 657024"/>
              <a:gd name="connsiteX2" fmla="*/ 1766573 w 1832275"/>
              <a:gd name="connsiteY2" fmla="*/ 0 h 657024"/>
              <a:gd name="connsiteX3" fmla="*/ 1832275 w 1832275"/>
              <a:gd name="connsiteY3" fmla="*/ 65702 h 657024"/>
              <a:gd name="connsiteX4" fmla="*/ 1832275 w 1832275"/>
              <a:gd name="connsiteY4" fmla="*/ 591322 h 657024"/>
              <a:gd name="connsiteX5" fmla="*/ 1766573 w 1832275"/>
              <a:gd name="connsiteY5" fmla="*/ 657024 h 657024"/>
              <a:gd name="connsiteX6" fmla="*/ 65702 w 1832275"/>
              <a:gd name="connsiteY6" fmla="*/ 657024 h 657024"/>
              <a:gd name="connsiteX7" fmla="*/ 0 w 1832275"/>
              <a:gd name="connsiteY7" fmla="*/ 591322 h 657024"/>
              <a:gd name="connsiteX8" fmla="*/ 0 w 1832275"/>
              <a:gd name="connsiteY8" fmla="*/ 65702 h 65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2275" h="657024">
                <a:moveTo>
                  <a:pt x="0" y="65702"/>
                </a:moveTo>
                <a:cubicBezTo>
                  <a:pt x="0" y="29416"/>
                  <a:pt x="29416" y="0"/>
                  <a:pt x="65702" y="0"/>
                </a:cubicBezTo>
                <a:lnTo>
                  <a:pt x="1766573" y="0"/>
                </a:lnTo>
                <a:cubicBezTo>
                  <a:pt x="1802859" y="0"/>
                  <a:pt x="1832275" y="29416"/>
                  <a:pt x="1832275" y="65702"/>
                </a:cubicBezTo>
                <a:lnTo>
                  <a:pt x="1832275" y="591322"/>
                </a:lnTo>
                <a:cubicBezTo>
                  <a:pt x="1832275" y="627608"/>
                  <a:pt x="1802859" y="657024"/>
                  <a:pt x="1766573" y="657024"/>
                </a:cubicBezTo>
                <a:lnTo>
                  <a:pt x="65702" y="657024"/>
                </a:lnTo>
                <a:cubicBezTo>
                  <a:pt x="29416" y="657024"/>
                  <a:pt x="0" y="627608"/>
                  <a:pt x="0" y="591322"/>
                </a:cubicBezTo>
                <a:lnTo>
                  <a:pt x="0" y="657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874" tIns="106874" rIns="106874" bIns="106874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300" b="1" kern="1200" dirty="0"/>
              <a:t>Perception</a:t>
            </a:r>
            <a:endParaRPr lang="zh-CN" altLang="en-US" sz="2300" b="1" kern="1200" dirty="0"/>
          </a:p>
        </p:txBody>
      </p:sp>
      <p:sp>
        <p:nvSpPr>
          <p:cNvPr id="28" name="任意形状 27">
            <a:extLst>
              <a:ext uri="{FF2B5EF4-FFF2-40B4-BE49-F238E27FC236}">
                <a16:creationId xmlns:a16="http://schemas.microsoft.com/office/drawing/2014/main" id="{AD7D5831-DFA5-2588-71BA-D378C8A65E2A}"/>
              </a:ext>
            </a:extLst>
          </p:cNvPr>
          <p:cNvSpPr/>
          <p:nvPr/>
        </p:nvSpPr>
        <p:spPr>
          <a:xfrm>
            <a:off x="3507542" y="3103204"/>
            <a:ext cx="388442" cy="454404"/>
          </a:xfrm>
          <a:custGeom>
            <a:avLst/>
            <a:gdLst>
              <a:gd name="connsiteX0" fmla="*/ 0 w 388442"/>
              <a:gd name="connsiteY0" fmla="*/ 90881 h 454404"/>
              <a:gd name="connsiteX1" fmla="*/ 194221 w 388442"/>
              <a:gd name="connsiteY1" fmla="*/ 90881 h 454404"/>
              <a:gd name="connsiteX2" fmla="*/ 194221 w 388442"/>
              <a:gd name="connsiteY2" fmla="*/ 0 h 454404"/>
              <a:gd name="connsiteX3" fmla="*/ 388442 w 388442"/>
              <a:gd name="connsiteY3" fmla="*/ 227202 h 454404"/>
              <a:gd name="connsiteX4" fmla="*/ 194221 w 388442"/>
              <a:gd name="connsiteY4" fmla="*/ 454404 h 454404"/>
              <a:gd name="connsiteX5" fmla="*/ 194221 w 388442"/>
              <a:gd name="connsiteY5" fmla="*/ 363523 h 454404"/>
              <a:gd name="connsiteX6" fmla="*/ 0 w 388442"/>
              <a:gd name="connsiteY6" fmla="*/ 363523 h 454404"/>
              <a:gd name="connsiteX7" fmla="*/ 0 w 388442"/>
              <a:gd name="connsiteY7" fmla="*/ 90881 h 45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442" h="454404">
                <a:moveTo>
                  <a:pt x="0" y="90881"/>
                </a:moveTo>
                <a:lnTo>
                  <a:pt x="194221" y="90881"/>
                </a:lnTo>
                <a:lnTo>
                  <a:pt x="194221" y="0"/>
                </a:lnTo>
                <a:lnTo>
                  <a:pt x="388442" y="227202"/>
                </a:lnTo>
                <a:lnTo>
                  <a:pt x="194221" y="454404"/>
                </a:lnTo>
                <a:lnTo>
                  <a:pt x="194221" y="363523"/>
                </a:lnTo>
                <a:lnTo>
                  <a:pt x="0" y="363523"/>
                </a:lnTo>
                <a:lnTo>
                  <a:pt x="0" y="9088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881" rIns="116533" bIns="9088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29" name="任意形状 28">
            <a:extLst>
              <a:ext uri="{FF2B5EF4-FFF2-40B4-BE49-F238E27FC236}">
                <a16:creationId xmlns:a16="http://schemas.microsoft.com/office/drawing/2014/main" id="{5B3F4128-ECE4-6A1E-F1D4-066EDC40E55B}"/>
              </a:ext>
            </a:extLst>
          </p:cNvPr>
          <p:cNvSpPr/>
          <p:nvPr/>
        </p:nvSpPr>
        <p:spPr>
          <a:xfrm>
            <a:off x="4057225" y="3001894"/>
            <a:ext cx="1832275" cy="657024"/>
          </a:xfrm>
          <a:custGeom>
            <a:avLst/>
            <a:gdLst>
              <a:gd name="connsiteX0" fmla="*/ 0 w 1832275"/>
              <a:gd name="connsiteY0" fmla="*/ 65702 h 657024"/>
              <a:gd name="connsiteX1" fmla="*/ 65702 w 1832275"/>
              <a:gd name="connsiteY1" fmla="*/ 0 h 657024"/>
              <a:gd name="connsiteX2" fmla="*/ 1766573 w 1832275"/>
              <a:gd name="connsiteY2" fmla="*/ 0 h 657024"/>
              <a:gd name="connsiteX3" fmla="*/ 1832275 w 1832275"/>
              <a:gd name="connsiteY3" fmla="*/ 65702 h 657024"/>
              <a:gd name="connsiteX4" fmla="*/ 1832275 w 1832275"/>
              <a:gd name="connsiteY4" fmla="*/ 591322 h 657024"/>
              <a:gd name="connsiteX5" fmla="*/ 1766573 w 1832275"/>
              <a:gd name="connsiteY5" fmla="*/ 657024 h 657024"/>
              <a:gd name="connsiteX6" fmla="*/ 65702 w 1832275"/>
              <a:gd name="connsiteY6" fmla="*/ 657024 h 657024"/>
              <a:gd name="connsiteX7" fmla="*/ 0 w 1832275"/>
              <a:gd name="connsiteY7" fmla="*/ 591322 h 657024"/>
              <a:gd name="connsiteX8" fmla="*/ 0 w 1832275"/>
              <a:gd name="connsiteY8" fmla="*/ 65702 h 65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2275" h="657024">
                <a:moveTo>
                  <a:pt x="0" y="65702"/>
                </a:moveTo>
                <a:cubicBezTo>
                  <a:pt x="0" y="29416"/>
                  <a:pt x="29416" y="0"/>
                  <a:pt x="65702" y="0"/>
                </a:cubicBezTo>
                <a:lnTo>
                  <a:pt x="1766573" y="0"/>
                </a:lnTo>
                <a:cubicBezTo>
                  <a:pt x="1802859" y="0"/>
                  <a:pt x="1832275" y="29416"/>
                  <a:pt x="1832275" y="65702"/>
                </a:cubicBezTo>
                <a:lnTo>
                  <a:pt x="1832275" y="591322"/>
                </a:lnTo>
                <a:cubicBezTo>
                  <a:pt x="1832275" y="627608"/>
                  <a:pt x="1802859" y="657024"/>
                  <a:pt x="1766573" y="657024"/>
                </a:cubicBezTo>
                <a:lnTo>
                  <a:pt x="65702" y="657024"/>
                </a:lnTo>
                <a:cubicBezTo>
                  <a:pt x="29416" y="657024"/>
                  <a:pt x="0" y="627608"/>
                  <a:pt x="0" y="591322"/>
                </a:cubicBezTo>
                <a:lnTo>
                  <a:pt x="0" y="657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722779"/>
              <a:satOff val="-10585"/>
              <a:lumOff val="11504"/>
              <a:alphaOff val="0"/>
            </a:schemeClr>
          </a:fillRef>
          <a:effectRef idx="0">
            <a:schemeClr val="accent4">
              <a:hueOff val="-3722779"/>
              <a:satOff val="-10585"/>
              <a:lumOff val="115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874" tIns="106874" rIns="106874" bIns="106874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300" b="1" kern="1200" dirty="0"/>
              <a:t>Localization</a:t>
            </a:r>
            <a:endParaRPr lang="zh-CN" altLang="en-US" sz="2300" b="1" kern="1200" dirty="0"/>
          </a:p>
        </p:txBody>
      </p:sp>
      <p:sp>
        <p:nvSpPr>
          <p:cNvPr id="30" name="任意形状 29">
            <a:extLst>
              <a:ext uri="{FF2B5EF4-FFF2-40B4-BE49-F238E27FC236}">
                <a16:creationId xmlns:a16="http://schemas.microsoft.com/office/drawing/2014/main" id="{1AC24BC7-339E-E874-EBC2-390B72E35F67}"/>
              </a:ext>
            </a:extLst>
          </p:cNvPr>
          <p:cNvSpPr/>
          <p:nvPr/>
        </p:nvSpPr>
        <p:spPr>
          <a:xfrm>
            <a:off x="6072728" y="3103204"/>
            <a:ext cx="388442" cy="454404"/>
          </a:xfrm>
          <a:custGeom>
            <a:avLst/>
            <a:gdLst>
              <a:gd name="connsiteX0" fmla="*/ 0 w 388442"/>
              <a:gd name="connsiteY0" fmla="*/ 90881 h 454404"/>
              <a:gd name="connsiteX1" fmla="*/ 194221 w 388442"/>
              <a:gd name="connsiteY1" fmla="*/ 90881 h 454404"/>
              <a:gd name="connsiteX2" fmla="*/ 194221 w 388442"/>
              <a:gd name="connsiteY2" fmla="*/ 0 h 454404"/>
              <a:gd name="connsiteX3" fmla="*/ 388442 w 388442"/>
              <a:gd name="connsiteY3" fmla="*/ 227202 h 454404"/>
              <a:gd name="connsiteX4" fmla="*/ 194221 w 388442"/>
              <a:gd name="connsiteY4" fmla="*/ 454404 h 454404"/>
              <a:gd name="connsiteX5" fmla="*/ 194221 w 388442"/>
              <a:gd name="connsiteY5" fmla="*/ 363523 h 454404"/>
              <a:gd name="connsiteX6" fmla="*/ 0 w 388442"/>
              <a:gd name="connsiteY6" fmla="*/ 363523 h 454404"/>
              <a:gd name="connsiteX7" fmla="*/ 0 w 388442"/>
              <a:gd name="connsiteY7" fmla="*/ 90881 h 45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442" h="454404">
                <a:moveTo>
                  <a:pt x="0" y="90881"/>
                </a:moveTo>
                <a:lnTo>
                  <a:pt x="194221" y="90881"/>
                </a:lnTo>
                <a:lnTo>
                  <a:pt x="194221" y="0"/>
                </a:lnTo>
                <a:lnTo>
                  <a:pt x="388442" y="227202"/>
                </a:lnTo>
                <a:lnTo>
                  <a:pt x="194221" y="454404"/>
                </a:lnTo>
                <a:lnTo>
                  <a:pt x="194221" y="363523"/>
                </a:lnTo>
                <a:lnTo>
                  <a:pt x="0" y="363523"/>
                </a:lnTo>
                <a:lnTo>
                  <a:pt x="0" y="9088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5584169"/>
              <a:satOff val="-15878"/>
              <a:lumOff val="17255"/>
              <a:alphaOff val="0"/>
            </a:schemeClr>
          </a:fillRef>
          <a:effectRef idx="0">
            <a:schemeClr val="accent4">
              <a:hueOff val="-5584169"/>
              <a:satOff val="-15878"/>
              <a:lumOff val="172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881" rIns="116533" bIns="9088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31" name="任意形状 30">
            <a:extLst>
              <a:ext uri="{FF2B5EF4-FFF2-40B4-BE49-F238E27FC236}">
                <a16:creationId xmlns:a16="http://schemas.microsoft.com/office/drawing/2014/main" id="{07489C0E-48ED-3111-516E-58A6F2663661}"/>
              </a:ext>
            </a:extLst>
          </p:cNvPr>
          <p:cNvSpPr/>
          <p:nvPr/>
        </p:nvSpPr>
        <p:spPr>
          <a:xfrm>
            <a:off x="6622411" y="3001894"/>
            <a:ext cx="1832275" cy="657024"/>
          </a:xfrm>
          <a:custGeom>
            <a:avLst/>
            <a:gdLst>
              <a:gd name="connsiteX0" fmla="*/ 0 w 1832275"/>
              <a:gd name="connsiteY0" fmla="*/ 65702 h 657024"/>
              <a:gd name="connsiteX1" fmla="*/ 65702 w 1832275"/>
              <a:gd name="connsiteY1" fmla="*/ 0 h 657024"/>
              <a:gd name="connsiteX2" fmla="*/ 1766573 w 1832275"/>
              <a:gd name="connsiteY2" fmla="*/ 0 h 657024"/>
              <a:gd name="connsiteX3" fmla="*/ 1832275 w 1832275"/>
              <a:gd name="connsiteY3" fmla="*/ 65702 h 657024"/>
              <a:gd name="connsiteX4" fmla="*/ 1832275 w 1832275"/>
              <a:gd name="connsiteY4" fmla="*/ 591322 h 657024"/>
              <a:gd name="connsiteX5" fmla="*/ 1766573 w 1832275"/>
              <a:gd name="connsiteY5" fmla="*/ 657024 h 657024"/>
              <a:gd name="connsiteX6" fmla="*/ 65702 w 1832275"/>
              <a:gd name="connsiteY6" fmla="*/ 657024 h 657024"/>
              <a:gd name="connsiteX7" fmla="*/ 0 w 1832275"/>
              <a:gd name="connsiteY7" fmla="*/ 591322 h 657024"/>
              <a:gd name="connsiteX8" fmla="*/ 0 w 1832275"/>
              <a:gd name="connsiteY8" fmla="*/ 65702 h 65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2275" h="657024">
                <a:moveTo>
                  <a:pt x="0" y="65702"/>
                </a:moveTo>
                <a:cubicBezTo>
                  <a:pt x="0" y="29416"/>
                  <a:pt x="29416" y="0"/>
                  <a:pt x="65702" y="0"/>
                </a:cubicBezTo>
                <a:lnTo>
                  <a:pt x="1766573" y="0"/>
                </a:lnTo>
                <a:cubicBezTo>
                  <a:pt x="1802859" y="0"/>
                  <a:pt x="1832275" y="29416"/>
                  <a:pt x="1832275" y="65702"/>
                </a:cubicBezTo>
                <a:lnTo>
                  <a:pt x="1832275" y="591322"/>
                </a:lnTo>
                <a:cubicBezTo>
                  <a:pt x="1832275" y="627608"/>
                  <a:pt x="1802859" y="657024"/>
                  <a:pt x="1766573" y="657024"/>
                </a:cubicBezTo>
                <a:lnTo>
                  <a:pt x="65702" y="657024"/>
                </a:lnTo>
                <a:cubicBezTo>
                  <a:pt x="29416" y="657024"/>
                  <a:pt x="0" y="627608"/>
                  <a:pt x="0" y="591322"/>
                </a:cubicBezTo>
                <a:lnTo>
                  <a:pt x="0" y="657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7445559"/>
              <a:satOff val="-21171"/>
              <a:lumOff val="23007"/>
              <a:alphaOff val="0"/>
            </a:schemeClr>
          </a:fillRef>
          <a:effectRef idx="0">
            <a:schemeClr val="accent4">
              <a:hueOff val="-7445559"/>
              <a:satOff val="-21171"/>
              <a:lumOff val="230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874" tIns="106874" rIns="106874" bIns="106874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300" b="1" kern="1200" dirty="0"/>
              <a:t>Planning</a:t>
            </a:r>
            <a:endParaRPr lang="zh-CN" altLang="en-US" sz="2300" b="1" kern="1200" dirty="0"/>
          </a:p>
        </p:txBody>
      </p:sp>
      <p:sp>
        <p:nvSpPr>
          <p:cNvPr id="32" name="任意形状 31">
            <a:extLst>
              <a:ext uri="{FF2B5EF4-FFF2-40B4-BE49-F238E27FC236}">
                <a16:creationId xmlns:a16="http://schemas.microsoft.com/office/drawing/2014/main" id="{8E9C5663-1462-BE90-7AD9-AC9666C15765}"/>
              </a:ext>
            </a:extLst>
          </p:cNvPr>
          <p:cNvSpPr/>
          <p:nvPr/>
        </p:nvSpPr>
        <p:spPr>
          <a:xfrm>
            <a:off x="8637914" y="3103204"/>
            <a:ext cx="388442" cy="454404"/>
          </a:xfrm>
          <a:custGeom>
            <a:avLst/>
            <a:gdLst>
              <a:gd name="connsiteX0" fmla="*/ 0 w 388442"/>
              <a:gd name="connsiteY0" fmla="*/ 90881 h 454404"/>
              <a:gd name="connsiteX1" fmla="*/ 194221 w 388442"/>
              <a:gd name="connsiteY1" fmla="*/ 90881 h 454404"/>
              <a:gd name="connsiteX2" fmla="*/ 194221 w 388442"/>
              <a:gd name="connsiteY2" fmla="*/ 0 h 454404"/>
              <a:gd name="connsiteX3" fmla="*/ 388442 w 388442"/>
              <a:gd name="connsiteY3" fmla="*/ 227202 h 454404"/>
              <a:gd name="connsiteX4" fmla="*/ 194221 w 388442"/>
              <a:gd name="connsiteY4" fmla="*/ 454404 h 454404"/>
              <a:gd name="connsiteX5" fmla="*/ 194221 w 388442"/>
              <a:gd name="connsiteY5" fmla="*/ 363523 h 454404"/>
              <a:gd name="connsiteX6" fmla="*/ 0 w 388442"/>
              <a:gd name="connsiteY6" fmla="*/ 363523 h 454404"/>
              <a:gd name="connsiteX7" fmla="*/ 0 w 388442"/>
              <a:gd name="connsiteY7" fmla="*/ 90881 h 45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442" h="454404">
                <a:moveTo>
                  <a:pt x="0" y="90881"/>
                </a:moveTo>
                <a:lnTo>
                  <a:pt x="194221" y="90881"/>
                </a:lnTo>
                <a:lnTo>
                  <a:pt x="194221" y="0"/>
                </a:lnTo>
                <a:lnTo>
                  <a:pt x="388442" y="227202"/>
                </a:lnTo>
                <a:lnTo>
                  <a:pt x="194221" y="454404"/>
                </a:lnTo>
                <a:lnTo>
                  <a:pt x="194221" y="363523"/>
                </a:lnTo>
                <a:lnTo>
                  <a:pt x="0" y="363523"/>
                </a:lnTo>
                <a:lnTo>
                  <a:pt x="0" y="9088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1168338"/>
              <a:satOff val="-31756"/>
              <a:lumOff val="34511"/>
              <a:alphaOff val="0"/>
            </a:schemeClr>
          </a:fillRef>
          <a:effectRef idx="0">
            <a:schemeClr val="accent4">
              <a:hueOff val="-11168338"/>
              <a:satOff val="-31756"/>
              <a:lumOff val="3451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881" rIns="116533" bIns="9088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700" kern="1200"/>
          </a:p>
        </p:txBody>
      </p:sp>
      <p:sp>
        <p:nvSpPr>
          <p:cNvPr id="33" name="任意形状 32">
            <a:extLst>
              <a:ext uri="{FF2B5EF4-FFF2-40B4-BE49-F238E27FC236}">
                <a16:creationId xmlns:a16="http://schemas.microsoft.com/office/drawing/2014/main" id="{0087D9E2-112F-CBFA-4F0C-848F78BE6B23}"/>
              </a:ext>
            </a:extLst>
          </p:cNvPr>
          <p:cNvSpPr/>
          <p:nvPr/>
        </p:nvSpPr>
        <p:spPr>
          <a:xfrm>
            <a:off x="9187596" y="3001894"/>
            <a:ext cx="1832275" cy="657024"/>
          </a:xfrm>
          <a:custGeom>
            <a:avLst/>
            <a:gdLst>
              <a:gd name="connsiteX0" fmla="*/ 0 w 1832275"/>
              <a:gd name="connsiteY0" fmla="*/ 65702 h 657024"/>
              <a:gd name="connsiteX1" fmla="*/ 65702 w 1832275"/>
              <a:gd name="connsiteY1" fmla="*/ 0 h 657024"/>
              <a:gd name="connsiteX2" fmla="*/ 1766573 w 1832275"/>
              <a:gd name="connsiteY2" fmla="*/ 0 h 657024"/>
              <a:gd name="connsiteX3" fmla="*/ 1832275 w 1832275"/>
              <a:gd name="connsiteY3" fmla="*/ 65702 h 657024"/>
              <a:gd name="connsiteX4" fmla="*/ 1832275 w 1832275"/>
              <a:gd name="connsiteY4" fmla="*/ 591322 h 657024"/>
              <a:gd name="connsiteX5" fmla="*/ 1766573 w 1832275"/>
              <a:gd name="connsiteY5" fmla="*/ 657024 h 657024"/>
              <a:gd name="connsiteX6" fmla="*/ 65702 w 1832275"/>
              <a:gd name="connsiteY6" fmla="*/ 657024 h 657024"/>
              <a:gd name="connsiteX7" fmla="*/ 0 w 1832275"/>
              <a:gd name="connsiteY7" fmla="*/ 591322 h 657024"/>
              <a:gd name="connsiteX8" fmla="*/ 0 w 1832275"/>
              <a:gd name="connsiteY8" fmla="*/ 65702 h 65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2275" h="657024">
                <a:moveTo>
                  <a:pt x="0" y="65702"/>
                </a:moveTo>
                <a:cubicBezTo>
                  <a:pt x="0" y="29416"/>
                  <a:pt x="29416" y="0"/>
                  <a:pt x="65702" y="0"/>
                </a:cubicBezTo>
                <a:lnTo>
                  <a:pt x="1766573" y="0"/>
                </a:lnTo>
                <a:cubicBezTo>
                  <a:pt x="1802859" y="0"/>
                  <a:pt x="1832275" y="29416"/>
                  <a:pt x="1832275" y="65702"/>
                </a:cubicBezTo>
                <a:lnTo>
                  <a:pt x="1832275" y="591322"/>
                </a:lnTo>
                <a:cubicBezTo>
                  <a:pt x="1832275" y="627608"/>
                  <a:pt x="1802859" y="657024"/>
                  <a:pt x="1766573" y="657024"/>
                </a:cubicBezTo>
                <a:lnTo>
                  <a:pt x="65702" y="657024"/>
                </a:lnTo>
                <a:cubicBezTo>
                  <a:pt x="29416" y="657024"/>
                  <a:pt x="0" y="627608"/>
                  <a:pt x="0" y="591322"/>
                </a:cubicBezTo>
                <a:lnTo>
                  <a:pt x="0" y="657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1168338"/>
              <a:satOff val="-31756"/>
              <a:lumOff val="34511"/>
              <a:alphaOff val="0"/>
            </a:schemeClr>
          </a:fillRef>
          <a:effectRef idx="0">
            <a:schemeClr val="accent4">
              <a:hueOff val="-11168338"/>
              <a:satOff val="-31756"/>
              <a:lumOff val="3451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874" tIns="106874" rIns="106874" bIns="106874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300" b="1" kern="1200" dirty="0"/>
              <a:t>Control</a:t>
            </a:r>
            <a:endParaRPr lang="zh-CN" altLang="en-US" sz="2300" b="1" kern="12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A0B207E-596C-0A33-0FB0-E6DE7CB7EC54}"/>
              </a:ext>
            </a:extLst>
          </p:cNvPr>
          <p:cNvGrpSpPr/>
          <p:nvPr/>
        </p:nvGrpSpPr>
        <p:grpSpPr>
          <a:xfrm>
            <a:off x="1498216" y="3753773"/>
            <a:ext cx="9528957" cy="2262259"/>
            <a:chOff x="2040836" y="3509849"/>
            <a:chExt cx="8121815" cy="1928191"/>
          </a:xfrm>
        </p:grpSpPr>
        <p:pic>
          <p:nvPicPr>
            <p:cNvPr id="18" name="Picture 2" descr="preview">
              <a:extLst>
                <a:ext uri="{FF2B5EF4-FFF2-40B4-BE49-F238E27FC236}">
                  <a16:creationId xmlns:a16="http://schemas.microsoft.com/office/drawing/2014/main" id="{C8A49EB2-0FBC-5389-939F-F57E0AC7D5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13450" r="18134" b="16985"/>
            <a:stretch/>
          </p:blipFill>
          <p:spPr bwMode="auto">
            <a:xfrm rot="16200000">
              <a:off x="1977006" y="3573679"/>
              <a:ext cx="1928190" cy="180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E6BC1CB-70B3-8235-BEF5-E323F50AE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471" r="16661" b="8764"/>
            <a:stretch/>
          </p:blipFill>
          <p:spPr>
            <a:xfrm>
              <a:off x="3988906" y="3509850"/>
              <a:ext cx="1800529" cy="192819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B4AAE77-83C9-6839-F85D-116567946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39" t="29976" r="9208" b="28230"/>
            <a:stretch/>
          </p:blipFill>
          <p:spPr>
            <a:xfrm>
              <a:off x="5936975" y="3522893"/>
              <a:ext cx="4225676" cy="1915146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8BF060E-557E-4CD0-839F-8E55A7C96B6C}"/>
              </a:ext>
            </a:extLst>
          </p:cNvPr>
          <p:cNvGrpSpPr/>
          <p:nvPr/>
        </p:nvGrpSpPr>
        <p:grpSpPr>
          <a:xfrm>
            <a:off x="1495107" y="1301801"/>
            <a:ext cx="9528956" cy="1623813"/>
            <a:chOff x="2035093" y="2626461"/>
            <a:chExt cx="8121814" cy="138402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31A1478-0A66-4FED-3D44-FFE61FACA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702" b="11887"/>
            <a:stretch/>
          </p:blipFill>
          <p:spPr>
            <a:xfrm>
              <a:off x="2035093" y="2626461"/>
              <a:ext cx="3748598" cy="13676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8311CB8-2D37-1B6C-82BF-A3053A40A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444" t="755" r="585" b="-755"/>
            <a:stretch/>
          </p:blipFill>
          <p:spPr>
            <a:xfrm>
              <a:off x="5931231" y="2642861"/>
              <a:ext cx="2118582" cy="136762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6E8610-4D5B-12D7-719B-A5A74C430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92098" y="2781497"/>
              <a:ext cx="1964809" cy="1107219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3B117A44-3C41-3576-0CC4-2860D7317CB1}"/>
              </a:ext>
            </a:extLst>
          </p:cNvPr>
          <p:cNvSpPr txBox="1"/>
          <p:nvPr/>
        </p:nvSpPr>
        <p:spPr>
          <a:xfrm>
            <a:off x="87382" y="3089529"/>
            <a:ext cx="111280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AVs</a:t>
            </a:r>
          </a:p>
          <a:p>
            <a:pPr algn="ctr"/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  <a:p>
            <a:pPr algn="ctr"/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kumimoji="1" lang="zh-CN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左中括号 24">
            <a:extLst>
              <a:ext uri="{FF2B5EF4-FFF2-40B4-BE49-F238E27FC236}">
                <a16:creationId xmlns:a16="http://schemas.microsoft.com/office/drawing/2014/main" id="{7B12AE53-8865-7297-A41A-A9756FAD32D6}"/>
              </a:ext>
            </a:extLst>
          </p:cNvPr>
          <p:cNvSpPr/>
          <p:nvPr/>
        </p:nvSpPr>
        <p:spPr>
          <a:xfrm>
            <a:off x="1246416" y="1301801"/>
            <a:ext cx="169933" cy="4714230"/>
          </a:xfrm>
          <a:prstGeom prst="leftBracket">
            <a:avLst/>
          </a:prstGeom>
          <a:ln w="38100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B44B54F-2A5A-5EFC-4816-FE7F05E13665}"/>
              </a:ext>
            </a:extLst>
          </p:cNvPr>
          <p:cNvSpPr/>
          <p:nvPr/>
        </p:nvSpPr>
        <p:spPr>
          <a:xfrm>
            <a:off x="1416349" y="2906373"/>
            <a:ext cx="1998733" cy="8627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3E8243F-9772-FDD1-CA60-5205B86C5403}"/>
              </a:ext>
            </a:extLst>
          </p:cNvPr>
          <p:cNvSpPr txBox="1"/>
          <p:nvPr/>
        </p:nvSpPr>
        <p:spPr>
          <a:xfrm>
            <a:off x="204390" y="3095943"/>
            <a:ext cx="877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AVs</a:t>
            </a:r>
          </a:p>
        </p:txBody>
      </p:sp>
    </p:spTree>
    <p:extLst>
      <p:ext uri="{BB962C8B-B14F-4D97-AF65-F5344CB8AC3E}">
        <p14:creationId xmlns:p14="http://schemas.microsoft.com/office/powerpoint/2010/main" val="82545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3" grpId="0" animBg="1"/>
      <p:bldP spid="22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公路上有许多车&#10;&#10;描述已自动生成">
            <a:extLst>
              <a:ext uri="{FF2B5EF4-FFF2-40B4-BE49-F238E27FC236}">
                <a16:creationId xmlns:a16="http://schemas.microsoft.com/office/drawing/2014/main" id="{E555986C-6182-B349-6B49-0499E2516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96" y="3535156"/>
            <a:ext cx="6941118" cy="2573998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739A4159-2C33-7021-035E-4B9BC14777F1}"/>
              </a:ext>
            </a:extLst>
          </p:cNvPr>
          <p:cNvSpPr txBox="1"/>
          <p:nvPr/>
        </p:nvSpPr>
        <p:spPr>
          <a:xfrm>
            <a:off x="7564414" y="4822155"/>
            <a:ext cx="3009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of laws and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Public concerns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A5B46D95-CD55-5F38-A9C6-8E7F94C43963}"/>
              </a:ext>
            </a:extLst>
          </p:cNvPr>
          <p:cNvSpPr txBox="1"/>
          <p:nvPr/>
        </p:nvSpPr>
        <p:spPr>
          <a:xfrm>
            <a:off x="7359414" y="3689147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Focus on </a:t>
            </a:r>
            <a:r>
              <a:rPr kumimoji="1" lang="en-US" altLang="zh-CN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but sacrifice </a:t>
            </a:r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kumimoji="1"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图片 73" descr="卡通人物&#10;&#10;中度可信度描述已自动生成">
            <a:extLst>
              <a:ext uri="{FF2B5EF4-FFF2-40B4-BE49-F238E27FC236}">
                <a16:creationId xmlns:a16="http://schemas.microsoft.com/office/drawing/2014/main" id="{84CC4668-36C3-DDFA-E7E5-B430B3F8E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6" y="1149654"/>
            <a:ext cx="6941118" cy="1124207"/>
          </a:xfrm>
          <a:prstGeom prst="rect">
            <a:avLst/>
          </a:prstGeom>
        </p:spPr>
      </p:pic>
      <p:pic>
        <p:nvPicPr>
          <p:cNvPr id="78" name="图片 77" descr="赛车游戏截图&#10;&#10;中度可信度描述已自动生成">
            <a:extLst>
              <a:ext uri="{FF2B5EF4-FFF2-40B4-BE49-F238E27FC236}">
                <a16:creationId xmlns:a16="http://schemas.microsoft.com/office/drawing/2014/main" id="{8DE5AA4B-507A-7C3A-9041-48D08D32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97" y="2273861"/>
            <a:ext cx="6941118" cy="1024464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D08D9CDA-C7A2-2ECA-65AD-9A2498A8D81E}"/>
              </a:ext>
            </a:extLst>
          </p:cNvPr>
          <p:cNvSpPr txBox="1"/>
          <p:nvPr/>
        </p:nvSpPr>
        <p:spPr>
          <a:xfrm>
            <a:off x="7564414" y="1149654"/>
            <a:ext cx="29530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Control strategies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F07F4D7D-C37D-C756-901A-6527E458F94A}"/>
              </a:ext>
            </a:extLst>
          </p:cNvPr>
          <p:cNvSpPr txBox="1"/>
          <p:nvPr/>
        </p:nvSpPr>
        <p:spPr>
          <a:xfrm>
            <a:off x="7359414" y="2928994"/>
            <a:ext cx="483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Ensure </a:t>
            </a:r>
            <a:r>
              <a:rPr kumimoji="1" lang="en" altLang="zh-CN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but neglect </a:t>
            </a:r>
            <a:r>
              <a:rPr kumimoji="1" lang="en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benefits</a:t>
            </a:r>
            <a:endParaRPr kumimoji="1"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直线箭头连接符 82">
            <a:extLst>
              <a:ext uri="{FF2B5EF4-FFF2-40B4-BE49-F238E27FC236}">
                <a16:creationId xmlns:a16="http://schemas.microsoft.com/office/drawing/2014/main" id="{AA762667-870A-6843-B138-E7B419EA2291}"/>
              </a:ext>
            </a:extLst>
          </p:cNvPr>
          <p:cNvCxnSpPr/>
          <p:nvPr/>
        </p:nvCxnSpPr>
        <p:spPr>
          <a:xfrm>
            <a:off x="9008572" y="2165317"/>
            <a:ext cx="0" cy="763677"/>
          </a:xfrm>
          <a:prstGeom prst="straightConnector1">
            <a:avLst/>
          </a:prstGeom>
          <a:ln w="38100">
            <a:solidFill>
              <a:srgbClr val="043A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00214F08-2ECC-56DC-A63C-9DA1867ACF61}"/>
              </a:ext>
            </a:extLst>
          </p:cNvPr>
          <p:cNvCxnSpPr>
            <a:cxnSpLocks/>
          </p:cNvCxnSpPr>
          <p:nvPr/>
        </p:nvCxnSpPr>
        <p:spPr>
          <a:xfrm flipV="1">
            <a:off x="9008572" y="4058955"/>
            <a:ext cx="0" cy="763200"/>
          </a:xfrm>
          <a:prstGeom prst="straightConnector1">
            <a:avLst/>
          </a:prstGeom>
          <a:ln w="38100">
            <a:solidFill>
              <a:srgbClr val="043A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>
            <a:extLst>
              <a:ext uri="{FF2B5EF4-FFF2-40B4-BE49-F238E27FC236}">
                <a16:creationId xmlns:a16="http://schemas.microsoft.com/office/drawing/2014/main" id="{CD7C422C-D4D4-59D9-98A6-4FB51E001217}"/>
              </a:ext>
            </a:extLst>
          </p:cNvPr>
          <p:cNvSpPr txBox="1"/>
          <p:nvPr/>
        </p:nvSpPr>
        <p:spPr>
          <a:xfrm>
            <a:off x="9104684" y="2362489"/>
            <a:ext cx="149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solidFill>
                  <a:srgbClr val="043A6F"/>
                </a:solidFill>
                <a:latin typeface="Arial Hebrew Scholar" pitchFamily="2" charset="-79"/>
                <a:cs typeface="Arial Hebrew Scholar" pitchFamily="2" charset="-79"/>
              </a:rPr>
              <a:t>Development</a:t>
            </a:r>
            <a:endParaRPr kumimoji="1" lang="zh-CN" altLang="en-US" i="1" dirty="0">
              <a:solidFill>
                <a:srgbClr val="043A6F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3C351D20-63B1-A7B2-8DDD-802881468849}"/>
              </a:ext>
            </a:extLst>
          </p:cNvPr>
          <p:cNvSpPr txBox="1"/>
          <p:nvPr/>
        </p:nvSpPr>
        <p:spPr>
          <a:xfrm>
            <a:off x="9104684" y="4323388"/>
            <a:ext cx="117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solidFill>
                  <a:srgbClr val="043A6F"/>
                </a:solidFill>
                <a:latin typeface="Arial Hebrew Scholar" pitchFamily="2" charset="-79"/>
                <a:cs typeface="Arial Hebrew Scholar" pitchFamily="2" charset="-79"/>
              </a:rPr>
              <a:t>Validation</a:t>
            </a:r>
            <a:endParaRPr kumimoji="1" lang="zh-CN" altLang="en-US" i="1" dirty="0">
              <a:solidFill>
                <a:srgbClr val="043A6F"/>
              </a:solidFill>
              <a:latin typeface="Arial Hebrew Scholar" pitchFamily="2" charset="-79"/>
              <a:cs typeface="Arial Hebrew Scholar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32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 descr="图示&#10;&#10;低可信度描述已自动生成">
            <a:extLst>
              <a:ext uri="{FF2B5EF4-FFF2-40B4-BE49-F238E27FC236}">
                <a16:creationId xmlns:a16="http://schemas.microsoft.com/office/drawing/2014/main" id="{7F81D70C-4700-9C36-B628-1C4CD306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363" y="2244711"/>
            <a:ext cx="9214131" cy="3017962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B8311F48-016F-9418-DD52-2919C3EE8105}"/>
              </a:ext>
            </a:extLst>
          </p:cNvPr>
          <p:cNvSpPr/>
          <p:nvPr/>
        </p:nvSpPr>
        <p:spPr>
          <a:xfrm>
            <a:off x="1124793" y="1405990"/>
            <a:ext cx="10066492" cy="4337331"/>
          </a:xfrm>
          <a:prstGeom prst="roundRect">
            <a:avLst/>
          </a:prstGeom>
          <a:noFill/>
          <a:ln w="28575">
            <a:solidFill>
              <a:srgbClr val="043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CBEB67-1CFC-C98B-34C5-68FCFE0F76B6}"/>
              </a:ext>
            </a:extLst>
          </p:cNvPr>
          <p:cNvSpPr txBox="1"/>
          <p:nvPr/>
        </p:nvSpPr>
        <p:spPr>
          <a:xfrm>
            <a:off x="1488363" y="1499848"/>
            <a:ext cx="344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饼形 12">
            <a:extLst>
              <a:ext uri="{FF2B5EF4-FFF2-40B4-BE49-F238E27FC236}">
                <a16:creationId xmlns:a16="http://schemas.microsoft.com/office/drawing/2014/main" id="{B37A8E1D-DBEE-CD18-A2A5-D066BC1D1028}"/>
              </a:ext>
            </a:extLst>
          </p:cNvPr>
          <p:cNvSpPr/>
          <p:nvPr/>
        </p:nvSpPr>
        <p:spPr>
          <a:xfrm flipH="1">
            <a:off x="9896560" y="1405989"/>
            <a:ext cx="1294725" cy="1296750"/>
          </a:xfrm>
          <a:prstGeom prst="pie">
            <a:avLst>
              <a:gd name="adj1" fmla="val 10782047"/>
              <a:gd name="adj2" fmla="val 16200000"/>
            </a:avLst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24551E7-D845-5855-2095-1BC6C8858988}"/>
              </a:ext>
            </a:extLst>
          </p:cNvPr>
          <p:cNvSpPr/>
          <p:nvPr/>
        </p:nvSpPr>
        <p:spPr>
          <a:xfrm>
            <a:off x="8634202" y="1405988"/>
            <a:ext cx="1909720" cy="649387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6D6EFB1-3393-A774-280A-F977985A5B98}"/>
              </a:ext>
            </a:extLst>
          </p:cNvPr>
          <p:cNvSpPr txBox="1"/>
          <p:nvPr/>
        </p:nvSpPr>
        <p:spPr>
          <a:xfrm>
            <a:off x="7922103" y="3415933"/>
            <a:ext cx="2225309" cy="707886"/>
          </a:xfrm>
          <a:prstGeom prst="rect">
            <a:avLst/>
          </a:prstGeom>
          <a:solidFill>
            <a:srgbClr val="EE7D3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kumimoji="1"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kumimoji="1"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DB84640-225E-B736-A0D5-1C1A7BE7DD02}"/>
              </a:ext>
            </a:extLst>
          </p:cNvPr>
          <p:cNvSpPr txBox="1"/>
          <p:nvPr/>
        </p:nvSpPr>
        <p:spPr>
          <a:xfrm>
            <a:off x="1488363" y="5176092"/>
            <a:ext cx="3286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Car-following</a:t>
            </a:r>
            <a:r>
              <a:rPr kumimoji="1"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A7811FF-13C1-B2A0-D0FF-8649C0292D44}"/>
              </a:ext>
            </a:extLst>
          </p:cNvPr>
          <p:cNvSpPr txBox="1"/>
          <p:nvPr/>
        </p:nvSpPr>
        <p:spPr>
          <a:xfrm>
            <a:off x="8872915" y="4552673"/>
            <a:ext cx="1432290" cy="424732"/>
          </a:xfrm>
          <a:prstGeom prst="rect">
            <a:avLst/>
          </a:prstGeom>
          <a:solidFill>
            <a:srgbClr val="70AE4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Collision-inclusive</a:t>
            </a:r>
          </a:p>
          <a:p>
            <a:pPr algn="ctr">
              <a:lnSpc>
                <a:spcPct val="9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kumimoji="1"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42020E4-2168-0C84-5BAA-6580B4C5399A}"/>
              </a:ext>
            </a:extLst>
          </p:cNvPr>
          <p:cNvSpPr txBox="1"/>
          <p:nvPr/>
        </p:nvSpPr>
        <p:spPr>
          <a:xfrm>
            <a:off x="8998995" y="2557083"/>
            <a:ext cx="1180131" cy="480131"/>
          </a:xfrm>
          <a:prstGeom prst="rect">
            <a:avLst/>
          </a:prstGeom>
          <a:solidFill>
            <a:srgbClr val="70AE47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Rear-end</a:t>
            </a:r>
          </a:p>
          <a:p>
            <a:pPr algn="ctr">
              <a:lnSpc>
                <a:spcPct val="90000"/>
              </a:lnSpc>
            </a:pPr>
            <a:r>
              <a:rPr kumimoji="1"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kumimoji="1"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endParaRPr kumimoji="1"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1617A862-23BD-5A57-489B-821D3DE08461}"/>
              </a:ext>
            </a:extLst>
          </p:cNvPr>
          <p:cNvCxnSpPr/>
          <p:nvPr/>
        </p:nvCxnSpPr>
        <p:spPr>
          <a:xfrm flipH="1">
            <a:off x="7884359" y="4607698"/>
            <a:ext cx="499765" cy="424732"/>
          </a:xfrm>
          <a:prstGeom prst="line">
            <a:avLst/>
          </a:prstGeom>
          <a:ln w="19050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CE3A5AFA-F1E8-2D69-A1AB-F0A7B6F94BE4}"/>
              </a:ext>
            </a:extLst>
          </p:cNvPr>
          <p:cNvSpPr txBox="1"/>
          <p:nvPr/>
        </p:nvSpPr>
        <p:spPr>
          <a:xfrm>
            <a:off x="5106075" y="4716530"/>
            <a:ext cx="2816028" cy="3139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zh-CN" sz="1600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Two-state</a:t>
            </a:r>
            <a:r>
              <a:rPr kumimoji="1" lang="zh-CN" altLang="en-US" sz="1600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kumimoji="1" lang="zh-CN" altLang="en-US" sz="1600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solidFill>
                  <a:srgbClr val="043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kumimoji="1" lang="zh-CN" altLang="en-US" dirty="0">
              <a:solidFill>
                <a:srgbClr val="043A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A3EAF4C-9514-1968-F241-67C92C0F0CF9}"/>
              </a:ext>
            </a:extLst>
          </p:cNvPr>
          <p:cNvSpPr txBox="1"/>
          <p:nvPr/>
        </p:nvSpPr>
        <p:spPr>
          <a:xfrm>
            <a:off x="5235370" y="5147144"/>
            <a:ext cx="1022630" cy="341632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endParaRPr kumimoji="1"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4380E61-BAC8-3EEE-F829-14E2F810F768}"/>
              </a:ext>
            </a:extLst>
          </p:cNvPr>
          <p:cNvSpPr txBox="1"/>
          <p:nvPr/>
        </p:nvSpPr>
        <p:spPr>
          <a:xfrm>
            <a:off x="6809491" y="5145176"/>
            <a:ext cx="1022630" cy="341632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Blocked</a:t>
            </a:r>
            <a:endParaRPr kumimoji="1"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1"/>
      <p:bldP spid="23" grpId="1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 Model - Scenario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5716C7D-1F0A-CE83-BF3D-3A671FE36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11" b="25225"/>
          <a:stretch/>
        </p:blipFill>
        <p:spPr>
          <a:xfrm>
            <a:off x="1324509" y="1056721"/>
            <a:ext cx="9541838" cy="249454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E062F13-2827-281F-0C8C-C41FBCEA8E8C}"/>
              </a:ext>
            </a:extLst>
          </p:cNvPr>
          <p:cNvSpPr txBox="1"/>
          <p:nvPr/>
        </p:nvSpPr>
        <p:spPr>
          <a:xfrm>
            <a:off x="1324509" y="3671262"/>
            <a:ext cx="9541838" cy="264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kumimoji="1"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  <a:r>
              <a:rPr kumimoji="1"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only follow the certain car in front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</a:t>
            </a:r>
            <a:r>
              <a:rPr kumimoji="1"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– only acceleration and braking are considered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Rear-end</a:t>
            </a:r>
            <a:r>
              <a:rPr kumimoji="1"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– consider single-lane one-time rear-end collisions as the only source of capacity reduction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Predetermined</a:t>
            </a:r>
            <a:r>
              <a:rPr kumimoji="1"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– view speed as an exogenous variable independent of traffic density</a:t>
            </a:r>
            <a:endParaRPr kumimoji="1" lang="en-US" altLang="zh-C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kumimoji="1"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r>
              <a:rPr kumimoji="1"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– Independent section has no bottleneck at the downstream</a:t>
            </a:r>
          </a:p>
        </p:txBody>
      </p:sp>
    </p:spTree>
    <p:extLst>
      <p:ext uri="{BB962C8B-B14F-4D97-AF65-F5344CB8AC3E}">
        <p14:creationId xmlns:p14="http://schemas.microsoft.com/office/powerpoint/2010/main" val="132117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 Model – Car following with perceptual error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 descr="图表, 折线图&#10;&#10;描述已自动生成">
            <a:extLst>
              <a:ext uri="{FF2B5EF4-FFF2-40B4-BE49-F238E27FC236}">
                <a16:creationId xmlns:a16="http://schemas.microsoft.com/office/drawing/2014/main" id="{9FA440B6-B866-DB7E-0C3D-A5B4F3D4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658" y="1267367"/>
            <a:ext cx="6377465" cy="478309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346DAC24-49ED-3A65-10E7-D7C0208EB4E3}"/>
              </a:ext>
            </a:extLst>
          </p:cNvPr>
          <p:cNvSpPr txBox="1"/>
          <p:nvPr/>
        </p:nvSpPr>
        <p:spPr>
          <a:xfrm>
            <a:off x="880519" y="1532967"/>
            <a:ext cx="4887589" cy="212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Newell’s</a:t>
            </a:r>
            <a:r>
              <a:rPr kumimoji="1"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model:</a:t>
            </a:r>
          </a:p>
          <a:p>
            <a:pPr>
              <a:lnSpc>
                <a:spcPct val="120000"/>
              </a:lnSpc>
            </a:pPr>
            <a:endParaRPr kumimoji="1"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kumimoji="1"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kumimoji="1"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kumimoji="1"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with perceptual</a:t>
            </a:r>
            <a:r>
              <a:rPr kumimoji="1"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error:</a:t>
            </a:r>
          </a:p>
        </p:txBody>
      </p:sp>
      <p:pic>
        <p:nvPicPr>
          <p:cNvPr id="29" name="图片 28" descr="图形用户界面, 文本, 信件&#10;&#10;描述已自动生成">
            <a:extLst>
              <a:ext uri="{FF2B5EF4-FFF2-40B4-BE49-F238E27FC236}">
                <a16:creationId xmlns:a16="http://schemas.microsoft.com/office/drawing/2014/main" id="{2AB21998-363E-C110-5C7B-E333DE33A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5" t="5222" r="72658" b="81936"/>
          <a:stretch/>
        </p:blipFill>
        <p:spPr>
          <a:xfrm>
            <a:off x="937531" y="2006210"/>
            <a:ext cx="2386782" cy="762970"/>
          </a:xfrm>
          <a:prstGeom prst="rect">
            <a:avLst/>
          </a:prstGeom>
        </p:spPr>
      </p:pic>
      <p:pic>
        <p:nvPicPr>
          <p:cNvPr id="31" name="图片 30" descr="图形用户界面, 文本, 信件&#10;&#10;描述已自动生成">
            <a:extLst>
              <a:ext uri="{FF2B5EF4-FFF2-40B4-BE49-F238E27FC236}">
                <a16:creationId xmlns:a16="http://schemas.microsoft.com/office/drawing/2014/main" id="{1BB29471-84EF-314A-FCA0-1E1A6ABDB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0" t="44995" r="71659" b="48740"/>
          <a:stretch/>
        </p:blipFill>
        <p:spPr>
          <a:xfrm>
            <a:off x="937531" y="2807344"/>
            <a:ext cx="2517768" cy="372233"/>
          </a:xfrm>
          <a:prstGeom prst="rect">
            <a:avLst/>
          </a:prstGeom>
        </p:spPr>
      </p:pic>
      <p:pic>
        <p:nvPicPr>
          <p:cNvPr id="33" name="图片 32" descr="图形用户界面, 文本, 信件&#10;&#10;描述已自动生成">
            <a:extLst>
              <a:ext uri="{FF2B5EF4-FFF2-40B4-BE49-F238E27FC236}">
                <a16:creationId xmlns:a16="http://schemas.microsoft.com/office/drawing/2014/main" id="{12175D5A-63BD-FAC8-2AAB-494930BD1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0" t="77003" r="67611" b="7196"/>
          <a:stretch/>
        </p:blipFill>
        <p:spPr>
          <a:xfrm>
            <a:off x="937531" y="3574219"/>
            <a:ext cx="3011382" cy="938676"/>
          </a:xfrm>
          <a:prstGeom prst="rect">
            <a:avLst/>
          </a:prstGeom>
        </p:spPr>
      </p:pic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A3600876-EFF0-B519-9151-FE87CCB13BC9}"/>
              </a:ext>
            </a:extLst>
          </p:cNvPr>
          <p:cNvCxnSpPr>
            <a:cxnSpLocks/>
          </p:cNvCxnSpPr>
          <p:nvPr/>
        </p:nvCxnSpPr>
        <p:spPr>
          <a:xfrm>
            <a:off x="4361607" y="2596271"/>
            <a:ext cx="801112" cy="0"/>
          </a:xfrm>
          <a:prstGeom prst="line">
            <a:avLst/>
          </a:prstGeom>
          <a:ln w="38100">
            <a:solidFill>
              <a:srgbClr val="007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8EA61221-C057-C92F-3A68-2EC1EC5F8958}"/>
              </a:ext>
            </a:extLst>
          </p:cNvPr>
          <p:cNvCxnSpPr>
            <a:cxnSpLocks/>
          </p:cNvCxnSpPr>
          <p:nvPr/>
        </p:nvCxnSpPr>
        <p:spPr>
          <a:xfrm>
            <a:off x="4361607" y="3841096"/>
            <a:ext cx="801112" cy="0"/>
          </a:xfrm>
          <a:prstGeom prst="line">
            <a:avLst/>
          </a:prstGeom>
          <a:ln w="38100">
            <a:solidFill>
              <a:srgbClr val="D84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 descr="文本&#10;&#10;描述已自动生成">
            <a:extLst>
              <a:ext uri="{FF2B5EF4-FFF2-40B4-BE49-F238E27FC236}">
                <a16:creationId xmlns:a16="http://schemas.microsoft.com/office/drawing/2014/main" id="{9F1F723D-EC50-FB7F-4835-742EA602CB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95" t="33325" r="60000" b="21401"/>
          <a:stretch/>
        </p:blipFill>
        <p:spPr>
          <a:xfrm>
            <a:off x="937532" y="4485918"/>
            <a:ext cx="3201136" cy="1430023"/>
          </a:xfrm>
          <a:prstGeom prst="rect">
            <a:avLst/>
          </a:prstGeom>
        </p:spPr>
      </p:pic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9CA8D633-650F-B5EF-3286-3815E12FFE7B}"/>
              </a:ext>
            </a:extLst>
          </p:cNvPr>
          <p:cNvCxnSpPr>
            <a:cxnSpLocks/>
          </p:cNvCxnSpPr>
          <p:nvPr/>
        </p:nvCxnSpPr>
        <p:spPr>
          <a:xfrm>
            <a:off x="4361607" y="4867436"/>
            <a:ext cx="801112" cy="0"/>
          </a:xfrm>
          <a:prstGeom prst="line">
            <a:avLst/>
          </a:prstGeom>
          <a:ln w="38100">
            <a:solidFill>
              <a:srgbClr val="7623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76521C72-E215-8A8A-85B4-09909AE13CE2}"/>
              </a:ext>
            </a:extLst>
          </p:cNvPr>
          <p:cNvSpPr/>
          <p:nvPr/>
        </p:nvSpPr>
        <p:spPr>
          <a:xfrm>
            <a:off x="2629912" y="2848397"/>
            <a:ext cx="169932" cy="3069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4570A8F-83E3-95D6-F36C-2184E4F225C4}"/>
              </a:ext>
            </a:extLst>
          </p:cNvPr>
          <p:cNvSpPr/>
          <p:nvPr/>
        </p:nvSpPr>
        <p:spPr>
          <a:xfrm>
            <a:off x="3170565" y="2840008"/>
            <a:ext cx="169932" cy="3069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93A4180-F540-FC16-CB87-B101AF3E2B76}"/>
              </a:ext>
            </a:extLst>
          </p:cNvPr>
          <p:cNvSpPr/>
          <p:nvPr/>
        </p:nvSpPr>
        <p:spPr>
          <a:xfrm>
            <a:off x="3285367" y="3689339"/>
            <a:ext cx="534074" cy="3069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6C57EBB-D631-2F35-12D2-ABFEEC41E16D}"/>
              </a:ext>
            </a:extLst>
          </p:cNvPr>
          <p:cNvSpPr/>
          <p:nvPr/>
        </p:nvSpPr>
        <p:spPr>
          <a:xfrm>
            <a:off x="1920529" y="4492995"/>
            <a:ext cx="218485" cy="70793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121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&#10;&#10;描述已自动生成">
            <a:extLst>
              <a:ext uri="{FF2B5EF4-FFF2-40B4-BE49-F238E27FC236}">
                <a16:creationId xmlns:a16="http://schemas.microsoft.com/office/drawing/2014/main" id="{87341DAC-3BA6-5E3C-94FE-0274F86B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9" b="19913"/>
          <a:stretch/>
        </p:blipFill>
        <p:spPr>
          <a:xfrm>
            <a:off x="-9236" y="6434928"/>
            <a:ext cx="3333550" cy="4415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EA6B08-232D-CBE6-4B98-3A5EBFD51EC1}"/>
              </a:ext>
            </a:extLst>
          </p:cNvPr>
          <p:cNvSpPr/>
          <p:nvPr/>
        </p:nvSpPr>
        <p:spPr>
          <a:xfrm>
            <a:off x="3324314" y="6434927"/>
            <a:ext cx="8875779" cy="442799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DBBB6C-FC52-BBA1-A9CD-47A9312C7E4D}"/>
              </a:ext>
            </a:extLst>
          </p:cNvPr>
          <p:cNvSpPr/>
          <p:nvPr/>
        </p:nvSpPr>
        <p:spPr>
          <a:xfrm>
            <a:off x="-9235" y="-17094"/>
            <a:ext cx="12209328" cy="900000"/>
          </a:xfrm>
          <a:prstGeom prst="rect">
            <a:avLst/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 Model – Error</a:t>
            </a:r>
            <a:r>
              <a:rPr kumimoji="1"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propagation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D6A0D6-7D1D-4A54-1D05-18AEAC440B26}"/>
              </a:ext>
            </a:extLst>
          </p:cNvPr>
          <p:cNvSpPr txBox="1"/>
          <p:nvPr/>
        </p:nvSpPr>
        <p:spPr>
          <a:xfrm>
            <a:off x="11464643" y="64864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 descr="文本, 信件&#10;&#10;描述已自动生成">
            <a:extLst>
              <a:ext uri="{FF2B5EF4-FFF2-40B4-BE49-F238E27FC236}">
                <a16:creationId xmlns:a16="http://schemas.microsoft.com/office/drawing/2014/main" id="{9F3D3214-9D8E-EE58-EFB4-1D54859A7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6" t="917" r="55687" b="80948"/>
          <a:stretch/>
        </p:blipFill>
        <p:spPr>
          <a:xfrm>
            <a:off x="1483745" y="1351837"/>
            <a:ext cx="3722336" cy="1699327"/>
          </a:xfrm>
          <a:prstGeom prst="rect">
            <a:avLst/>
          </a:prstGeom>
        </p:spPr>
      </p:pic>
      <p:pic>
        <p:nvPicPr>
          <p:cNvPr id="10" name="图片 9" descr="文本&#10;&#10;描述已自动生成">
            <a:extLst>
              <a:ext uri="{FF2B5EF4-FFF2-40B4-BE49-F238E27FC236}">
                <a16:creationId xmlns:a16="http://schemas.microsoft.com/office/drawing/2014/main" id="{E81805BA-39D2-4CBB-9FDD-E5E06D7C5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3" t="11472" r="52310" b="48888"/>
          <a:stretch/>
        </p:blipFill>
        <p:spPr>
          <a:xfrm>
            <a:off x="6799804" y="4976584"/>
            <a:ext cx="3946009" cy="1037311"/>
          </a:xfrm>
          <a:prstGeom prst="rect">
            <a:avLst/>
          </a:prstGeom>
        </p:spPr>
      </p:pic>
      <p:pic>
        <p:nvPicPr>
          <p:cNvPr id="11" name="图片 10" descr="文本, 信件&#10;&#10;描述已自动生成">
            <a:extLst>
              <a:ext uri="{FF2B5EF4-FFF2-40B4-BE49-F238E27FC236}">
                <a16:creationId xmlns:a16="http://schemas.microsoft.com/office/drawing/2014/main" id="{AC7EDD7F-B16E-A200-7888-A2EAC6D7C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1" t="32882" r="74342" b="50874"/>
          <a:stretch/>
        </p:blipFill>
        <p:spPr>
          <a:xfrm>
            <a:off x="1439237" y="3252782"/>
            <a:ext cx="1998734" cy="1522183"/>
          </a:xfrm>
          <a:prstGeom prst="rect">
            <a:avLst/>
          </a:prstGeom>
        </p:spPr>
      </p:pic>
      <p:pic>
        <p:nvPicPr>
          <p:cNvPr id="12" name="图片 11" descr="文本, 信件&#10;&#10;描述已自动生成">
            <a:extLst>
              <a:ext uri="{FF2B5EF4-FFF2-40B4-BE49-F238E27FC236}">
                <a16:creationId xmlns:a16="http://schemas.microsoft.com/office/drawing/2014/main" id="{19B4E892-AF21-B364-2551-EB26FC711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6" t="70493" r="53877" b="18437"/>
          <a:stretch/>
        </p:blipFill>
        <p:spPr>
          <a:xfrm>
            <a:off x="1483745" y="4976584"/>
            <a:ext cx="3908453" cy="1037311"/>
          </a:xfrm>
          <a:prstGeom prst="rect">
            <a:avLst/>
          </a:prstGeom>
        </p:spPr>
      </p:pic>
      <p:sp>
        <p:nvSpPr>
          <p:cNvPr id="13" name="虚尾箭头 12">
            <a:extLst>
              <a:ext uri="{FF2B5EF4-FFF2-40B4-BE49-F238E27FC236}">
                <a16:creationId xmlns:a16="http://schemas.microsoft.com/office/drawing/2014/main" id="{59AC4406-416E-4309-8D6C-97677436FE61}"/>
              </a:ext>
            </a:extLst>
          </p:cNvPr>
          <p:cNvSpPr/>
          <p:nvPr/>
        </p:nvSpPr>
        <p:spPr>
          <a:xfrm>
            <a:off x="5605084" y="5365766"/>
            <a:ext cx="971044" cy="258945"/>
          </a:xfrm>
          <a:prstGeom prst="stripedRightArrow">
            <a:avLst>
              <a:gd name="adj1" fmla="val 33332"/>
              <a:gd name="adj2" fmla="val 91666"/>
            </a:avLst>
          </a:prstGeom>
          <a:solidFill>
            <a:srgbClr val="04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3D021AC2-2246-70D3-5DAA-4D4628794EDC}"/>
              </a:ext>
            </a:extLst>
          </p:cNvPr>
          <p:cNvCxnSpPr>
            <a:cxnSpLocks/>
          </p:cNvCxnSpPr>
          <p:nvPr/>
        </p:nvCxnSpPr>
        <p:spPr>
          <a:xfrm>
            <a:off x="1545579" y="3156361"/>
            <a:ext cx="9289656" cy="0"/>
          </a:xfrm>
          <a:prstGeom prst="line">
            <a:avLst/>
          </a:prstGeom>
          <a:ln w="28575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5BD0AAFF-2600-5593-5D94-D892A90EAF45}"/>
              </a:ext>
            </a:extLst>
          </p:cNvPr>
          <p:cNvCxnSpPr>
            <a:cxnSpLocks/>
          </p:cNvCxnSpPr>
          <p:nvPr/>
        </p:nvCxnSpPr>
        <p:spPr>
          <a:xfrm>
            <a:off x="1545579" y="4919076"/>
            <a:ext cx="9289656" cy="0"/>
          </a:xfrm>
          <a:prstGeom prst="line">
            <a:avLst/>
          </a:prstGeom>
          <a:ln w="28575">
            <a:solidFill>
              <a:srgbClr val="043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E39B39F9-B6D9-286B-97C6-751D68219690}"/>
              </a:ext>
            </a:extLst>
          </p:cNvPr>
          <p:cNvSpPr txBox="1"/>
          <p:nvPr/>
        </p:nvSpPr>
        <p:spPr>
          <a:xfrm>
            <a:off x="6005151" y="1697098"/>
            <a:ext cx="3514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vehicle (</a:t>
            </a:r>
            <a:r>
              <a:rPr kumimoji="1"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follows</a:t>
            </a:r>
          </a:p>
          <a:p>
            <a:pPr algn="ctr"/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1"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ront stochastic vehicle (</a:t>
            </a:r>
            <a:r>
              <a:rPr kumimoji="1"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kumimoji="1"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bservation error (</a:t>
            </a:r>
            <a:r>
              <a:rPr kumimoji="1"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7E9AEA5-B49B-6BFA-C90D-07426754A47A}"/>
              </a:ext>
            </a:extLst>
          </p:cNvPr>
          <p:cNvSpPr txBox="1"/>
          <p:nvPr/>
        </p:nvSpPr>
        <p:spPr>
          <a:xfrm>
            <a:off x="4581557" y="3348773"/>
            <a:ext cx="6361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When randomness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stabilizes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stochasticity of each vehicle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converges</a:t>
            </a:r>
          </a:p>
          <a:p>
            <a:pPr algn="ctr"/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algn="ctr"/>
            <a:r>
              <a:rPr kumimoji="1"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istance</a:t>
            </a:r>
            <a:r>
              <a:rPr kumimoji="1"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(d)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becomes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time-invariant</a:t>
            </a:r>
            <a:endParaRPr kumimoji="1" lang="zh-CN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7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</p:bld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DengXian"/>
        <a:ea typeface=""/>
        <a:cs typeface=""/>
      </a:majorFont>
      <a:minorFont>
        <a:latin typeface="DengXi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11083</TotalTime>
  <Words>947</Words>
  <Application>Microsoft Macintosh PowerPoint</Application>
  <PresentationFormat>宽屏</PresentationFormat>
  <Paragraphs>188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Helvetica</vt:lpstr>
      <vt:lpstr>DengXian</vt:lpstr>
      <vt:lpstr>Arial Hebrew Scholar</vt:lpstr>
      <vt:lpstr>DengXian</vt:lpstr>
      <vt:lpstr>Cambria Math</vt:lpstr>
      <vt:lpstr>Arial</vt:lpstr>
      <vt:lpstr>AngleLinesVTI</vt:lpstr>
      <vt:lpstr>On the Robotic Uncertainty of Fully Autonomous Traffic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Stochasticity in car-following and platoon control: A survey</dc:title>
  <dc:creator>LI Hangyu</dc:creator>
  <cp:lastModifiedBy>LI Hangyu</cp:lastModifiedBy>
  <cp:revision>223</cp:revision>
  <dcterms:created xsi:type="dcterms:W3CDTF">2022-06-26T13:52:47Z</dcterms:created>
  <dcterms:modified xsi:type="dcterms:W3CDTF">2022-08-16T06:38:10Z</dcterms:modified>
</cp:coreProperties>
</file>